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55" r:id="rId16"/>
    <p:sldId id="357" r:id="rId17"/>
    <p:sldId id="358" r:id="rId18"/>
    <p:sldId id="359" r:id="rId19"/>
    <p:sldId id="360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37" r:id="rId60"/>
    <p:sldId id="338" r:id="rId61"/>
    <p:sldId id="339" r:id="rId62"/>
    <p:sldId id="348" r:id="rId63"/>
    <p:sldId id="349" r:id="rId64"/>
    <p:sldId id="350" r:id="rId65"/>
    <p:sldId id="351" r:id="rId66"/>
    <p:sldId id="352" r:id="rId67"/>
    <p:sldId id="353" r:id="rId68"/>
    <p:sldId id="354" r:id="rId69"/>
  </p:sldIdLst>
  <p:sldSz cx="10383838" cy="71262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1068" y="-120"/>
      </p:cViewPr>
      <p:guideLst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98"/>
            <a:ext cx="10383838" cy="713508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558" y="2498600"/>
            <a:ext cx="6615043" cy="1710706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558" y="4209304"/>
            <a:ext cx="6615043" cy="11398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1" y="633448"/>
            <a:ext cx="7321720" cy="35367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645284"/>
            <a:ext cx="7321720" cy="163241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11" y="633448"/>
            <a:ext cx="6893715" cy="3140845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3531" y="3774293"/>
            <a:ext cx="6153075" cy="39590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645284"/>
            <a:ext cx="7321720" cy="163241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1507" y="821298"/>
            <a:ext cx="519192" cy="60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4113" y="2999479"/>
            <a:ext cx="519192" cy="60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1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1" y="2007568"/>
            <a:ext cx="7321720" cy="2696996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704564"/>
            <a:ext cx="7321720" cy="157313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11" y="633448"/>
            <a:ext cx="6893715" cy="3140845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879" y="4170198"/>
            <a:ext cx="7321721" cy="5343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704564"/>
            <a:ext cx="7321720" cy="157313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61507" y="821298"/>
            <a:ext cx="519192" cy="60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4113" y="2999479"/>
            <a:ext cx="519192" cy="60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4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91" y="633448"/>
            <a:ext cx="7314510" cy="3140845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879" y="4170198"/>
            <a:ext cx="7321721" cy="5343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704564"/>
            <a:ext cx="7321720" cy="157313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010" y="633447"/>
            <a:ext cx="1111240" cy="545689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881" y="633448"/>
            <a:ext cx="6013079" cy="5456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463" y="2212975"/>
            <a:ext cx="8824912" cy="15287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7338" y="4038600"/>
            <a:ext cx="7269162" cy="1820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4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738" y="4579938"/>
            <a:ext cx="8826500" cy="1414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0738" y="3021013"/>
            <a:ext cx="8826500" cy="15589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6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9113" y="1662113"/>
            <a:ext cx="4595812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7325" y="1662113"/>
            <a:ext cx="4597400" cy="4703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2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9113" y="1595438"/>
            <a:ext cx="4587875" cy="665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9113" y="2260600"/>
            <a:ext cx="4587875" cy="41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75263" y="1595438"/>
            <a:ext cx="4589462" cy="665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75263" y="2260600"/>
            <a:ext cx="4589462" cy="410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0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9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13" y="284163"/>
            <a:ext cx="3416300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9238" y="284163"/>
            <a:ext cx="5805487" cy="6081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9113" y="1490663"/>
            <a:ext cx="3416300" cy="4875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5175" y="4987925"/>
            <a:ext cx="6230938" cy="588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35175" y="636588"/>
            <a:ext cx="6230938" cy="4276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35175" y="5576888"/>
            <a:ext cx="6230938" cy="836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6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29513" y="285750"/>
            <a:ext cx="2335212" cy="60801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9113" y="285750"/>
            <a:ext cx="6858000" cy="6080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1" y="2806526"/>
            <a:ext cx="7321720" cy="189803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1" y="4704564"/>
            <a:ext cx="7321720" cy="89405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881" y="2245112"/>
            <a:ext cx="3563512" cy="4032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5091" y="2245112"/>
            <a:ext cx="3563511" cy="403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27" y="2245521"/>
            <a:ext cx="3564865" cy="59880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527" y="2844328"/>
            <a:ext cx="3564865" cy="34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3739" y="2245521"/>
            <a:ext cx="3564861" cy="59880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3740" y="2844328"/>
            <a:ext cx="3564860" cy="34333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0" y="633448"/>
            <a:ext cx="7321720" cy="1372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0" y="1557230"/>
            <a:ext cx="3282874" cy="132848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451" y="535068"/>
            <a:ext cx="3844150" cy="57426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880" y="2885710"/>
            <a:ext cx="3282874" cy="2685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1" y="4988402"/>
            <a:ext cx="7321719" cy="58890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6880" y="633448"/>
            <a:ext cx="7321720" cy="39961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881" y="5577311"/>
            <a:ext cx="7321719" cy="70039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98"/>
            <a:ext cx="10383838" cy="713508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880" y="633448"/>
            <a:ext cx="7321720" cy="137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880" y="2245112"/>
            <a:ext cx="7321720" cy="403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6560" y="6277703"/>
            <a:ext cx="776692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421E-9A3F-445C-836E-DE9A44D3D48A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881" y="6277703"/>
            <a:ext cx="5363630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6606" y="6277703"/>
            <a:ext cx="581995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0D52E6-7459-4AB2-9F46-7898F505F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19113" y="285750"/>
            <a:ext cx="9345612" cy="118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9113" y="1662113"/>
            <a:ext cx="9345612" cy="470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9113" y="6605588"/>
            <a:ext cx="2422525" cy="379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8A2D-BC2F-4E2C-BCF3-484EFDF5B8A4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48063" y="6605588"/>
            <a:ext cx="3287712" cy="379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42200" y="6605588"/>
            <a:ext cx="2422525" cy="379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45AD-D5A2-4A35-97AD-7FFC5F9CB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558" y="937503"/>
            <a:ext cx="6615043" cy="4153112"/>
          </a:xfrm>
        </p:spPr>
        <p:txBody>
          <a:bodyPr/>
          <a:lstStyle/>
          <a:p>
            <a:pPr algn="ctr"/>
            <a:r>
              <a:rPr lang="cs-CZ" sz="7200" b="1" dirty="0" smtClean="0"/>
              <a:t>První pomoc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2800" b="1" dirty="0" smtClean="0"/>
              <a:t>4.11.2017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Jiří Kučera</a:t>
            </a:r>
            <a:endParaRPr lang="en-GB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202090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Tlakový obvaz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596788"/>
            <a:ext cx="7321720" cy="4680915"/>
          </a:xfrm>
        </p:spPr>
        <p:txBody>
          <a:bodyPr/>
          <a:lstStyle/>
          <a:p>
            <a:r>
              <a:rPr lang="cs-CZ" dirty="0" smtClean="0"/>
              <a:t>Tlakový obvaz (hotový obvaz č.4,3)</a:t>
            </a:r>
          </a:p>
          <a:p>
            <a:r>
              <a:rPr lang="cs-CZ" dirty="0" smtClean="0"/>
              <a:t>3 části</a:t>
            </a:r>
          </a:p>
          <a:p>
            <a:pPr lvl="1"/>
            <a:r>
              <a:rPr lang="cs-CZ" dirty="0" smtClean="0"/>
              <a:t>Sterilní</a:t>
            </a:r>
          </a:p>
          <a:p>
            <a:pPr lvl="1"/>
            <a:r>
              <a:rPr lang="cs-CZ" dirty="0" smtClean="0"/>
              <a:t>Tlaková</a:t>
            </a:r>
          </a:p>
          <a:p>
            <a:pPr lvl="1"/>
            <a:r>
              <a:rPr lang="cs-CZ" dirty="0" smtClean="0"/>
              <a:t>Krycí</a:t>
            </a:r>
          </a:p>
          <a:p>
            <a:r>
              <a:rPr lang="cs-CZ" dirty="0" smtClean="0"/>
              <a:t>Přikládáme na ránu a silně dotahujeme</a:t>
            </a:r>
          </a:p>
          <a:p>
            <a:r>
              <a:rPr lang="cs-CZ" dirty="0" smtClean="0"/>
              <a:t>Pokud prosakuje 1. vrstva přikládáme 2. potom 3.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04" y="196020"/>
            <a:ext cx="2479330" cy="351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CCK\Desktop\ŠKOLENÍ\PP img\krvace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" y="4491881"/>
            <a:ext cx="3885334" cy="23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Zaškrcení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651379"/>
            <a:ext cx="7321720" cy="50087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Extrémní způsob zastavení krvácení</a:t>
            </a:r>
          </a:p>
          <a:p>
            <a:r>
              <a:rPr lang="cs-CZ" sz="2400" dirty="0" smtClean="0"/>
              <a:t>Používá se </a:t>
            </a:r>
          </a:p>
          <a:p>
            <a:pPr lvl="1"/>
            <a:r>
              <a:rPr lang="cs-CZ" sz="2000" dirty="0" smtClean="0"/>
              <a:t>Hromadné neštěstí</a:t>
            </a:r>
          </a:p>
          <a:p>
            <a:pPr lvl="1"/>
            <a:r>
              <a:rPr lang="cs-CZ" sz="2000" dirty="0" smtClean="0"/>
              <a:t>Nemožnost zastavit krvácení přímým tlakem</a:t>
            </a:r>
          </a:p>
          <a:p>
            <a:pPr lvl="1"/>
            <a:r>
              <a:rPr lang="cs-CZ" sz="2000" dirty="0" smtClean="0"/>
              <a:t>Amputace</a:t>
            </a:r>
          </a:p>
          <a:p>
            <a:r>
              <a:rPr lang="cs-CZ" sz="2400" dirty="0" smtClean="0"/>
              <a:t>Škrtidlo </a:t>
            </a:r>
            <a:r>
              <a:rPr lang="cs-CZ" sz="2400" dirty="0" smtClean="0"/>
              <a:t>nepovolujeme</a:t>
            </a:r>
          </a:p>
          <a:p>
            <a:r>
              <a:rPr lang="cs-CZ" sz="2400" dirty="0" smtClean="0"/>
              <a:t>Zaškrcenou končetinu chladíme</a:t>
            </a:r>
          </a:p>
          <a:p>
            <a:r>
              <a:rPr lang="cs-CZ" sz="2400" dirty="0" smtClean="0"/>
              <a:t>Zapsat čas zaškrcení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Nevhodné postupy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Zvednutí končetiny nad úroveň srdce</a:t>
            </a:r>
          </a:p>
          <a:p>
            <a:endParaRPr lang="cs-CZ" sz="2400" dirty="0" smtClean="0"/>
          </a:p>
          <a:p>
            <a:r>
              <a:rPr lang="cs-CZ" sz="2400" dirty="0" smtClean="0"/>
              <a:t>Tlakové body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Krvácení z nosu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662801"/>
            <a:ext cx="7300975" cy="46834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Předklon (ne záklon)</a:t>
            </a:r>
          </a:p>
          <a:p>
            <a:r>
              <a:rPr lang="cs-CZ" sz="2000" dirty="0" smtClean="0"/>
              <a:t>Krvácení zastavujeme pevným stisknutím kořene nosu</a:t>
            </a:r>
          </a:p>
          <a:p>
            <a:r>
              <a:rPr lang="cs-CZ" sz="2000" dirty="0" smtClean="0"/>
              <a:t>Přikládáme studené obklady na čelo a zátylí (lze přiložit i nad kořen nosu)</a:t>
            </a:r>
          </a:p>
          <a:p>
            <a:r>
              <a:rPr lang="cs-CZ" sz="2000" dirty="0" smtClean="0"/>
              <a:t>Při delším krvácení přikládáme sací vrstvu a prakový obvaz</a:t>
            </a:r>
            <a:endParaRPr lang="cs-CZ" sz="2000" dirty="0"/>
          </a:p>
        </p:txBody>
      </p:sp>
      <p:pic>
        <p:nvPicPr>
          <p:cNvPr id="8194" name="Picture 2" descr="C:\Users\CCK\Desktop\ŠKOLENÍ\PP img\krvaceni_z_no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98" y="3777394"/>
            <a:ext cx="3280856" cy="33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Šok	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Velká ztráta tělesných tekutin</a:t>
            </a:r>
          </a:p>
          <a:p>
            <a:endParaRPr lang="cs-CZ" dirty="0" smtClean="0"/>
          </a:p>
          <a:p>
            <a:r>
              <a:rPr lang="cs-CZ" dirty="0" smtClean="0"/>
              <a:t>Porucha činnosti srdce jako pumpy</a:t>
            </a:r>
          </a:p>
          <a:p>
            <a:endParaRPr lang="cs-CZ" dirty="0" smtClean="0"/>
          </a:p>
          <a:p>
            <a:r>
              <a:rPr lang="cs-CZ" dirty="0" smtClean="0"/>
              <a:t>Popáleninový šok</a:t>
            </a:r>
          </a:p>
          <a:p>
            <a:endParaRPr lang="cs-CZ" dirty="0" smtClean="0"/>
          </a:p>
          <a:p>
            <a:r>
              <a:rPr lang="cs-CZ" dirty="0" smtClean="0"/>
              <a:t>Anafylaktický šok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Zrychlený tep (nad 100/min)</a:t>
            </a:r>
          </a:p>
          <a:p>
            <a:endParaRPr lang="cs-CZ" dirty="0" smtClean="0"/>
          </a:p>
          <a:p>
            <a:r>
              <a:rPr lang="cs-CZ" dirty="0" smtClean="0"/>
              <a:t>Špatně hmatný puls</a:t>
            </a:r>
          </a:p>
          <a:p>
            <a:endParaRPr lang="cs-CZ" dirty="0" smtClean="0"/>
          </a:p>
          <a:p>
            <a:r>
              <a:rPr lang="cs-CZ" dirty="0" smtClean="0"/>
              <a:t>Bledost, studený pot</a:t>
            </a:r>
          </a:p>
          <a:p>
            <a:endParaRPr lang="cs-CZ" dirty="0" smtClean="0"/>
          </a:p>
          <a:p>
            <a:r>
              <a:rPr lang="cs-CZ" dirty="0" smtClean="0"/>
              <a:t>Zrychlené dýchání, žízeň</a:t>
            </a:r>
          </a:p>
          <a:p>
            <a:endParaRPr lang="cs-CZ" dirty="0" smtClean="0"/>
          </a:p>
          <a:p>
            <a:r>
              <a:rPr lang="cs-CZ" dirty="0" smtClean="0"/>
              <a:t>Nedostatečné prokrvení koncových částí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Včasné rozpoznání</a:t>
            </a:r>
          </a:p>
          <a:p>
            <a:endParaRPr lang="cs-CZ" dirty="0" smtClean="0"/>
          </a:p>
          <a:p>
            <a:r>
              <a:rPr lang="cs-CZ" dirty="0" smtClean="0"/>
              <a:t>Volání ZZS</a:t>
            </a:r>
          </a:p>
          <a:p>
            <a:endParaRPr lang="cs-CZ" dirty="0" smtClean="0"/>
          </a:p>
          <a:p>
            <a:r>
              <a:rPr lang="cs-CZ" dirty="0" smtClean="0"/>
              <a:t>Tepelný komfort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Nedoporučené postupy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Protišoková</a:t>
            </a:r>
            <a:r>
              <a:rPr lang="cs-CZ" dirty="0" smtClean="0"/>
              <a:t> poloha</a:t>
            </a:r>
          </a:p>
          <a:p>
            <a:endParaRPr lang="cs-CZ" dirty="0" smtClean="0"/>
          </a:p>
          <a:p>
            <a:r>
              <a:rPr lang="cs-CZ" dirty="0" smtClean="0"/>
              <a:t>Autotransfuzní poloha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Uzávěr dýchacích cest	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pPr algn="just"/>
            <a:r>
              <a:rPr lang="cs-CZ" sz="2400" dirty="0" smtClean="0"/>
              <a:t>První pomoc je okamžitá pomoc poskytnutá zraněnému nebo nemocnému člověku před jeho kontaktem s profesionální zdravotní péčí. Týká se nejen problematiky poranění či nemoci, ale veškeré péče o postiženého, včetně psychosociální podpory postižených osob nebo svědků události.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794620"/>
            <a:ext cx="8480134" cy="593259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b="1" dirty="0" smtClean="0"/>
              <a:t>Vyvolávající příčiny</a:t>
            </a:r>
          </a:p>
          <a:p>
            <a:pPr lvl="1"/>
            <a:r>
              <a:rPr lang="cs-CZ" sz="1800" dirty="0" smtClean="0"/>
              <a:t>Vdechnutí („zaskočení“) sousta při jídle</a:t>
            </a:r>
          </a:p>
          <a:p>
            <a:pPr lvl="1"/>
            <a:r>
              <a:rPr lang="cs-CZ" sz="1800" dirty="0" smtClean="0"/>
              <a:t>Vdechnutí drobných částí hraček dětmi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Typické příznaky</a:t>
            </a:r>
          </a:p>
          <a:p>
            <a:pPr lvl="1"/>
            <a:r>
              <a:rPr lang="cs-CZ" sz="1800" dirty="0" smtClean="0"/>
              <a:t>Kašel </a:t>
            </a:r>
          </a:p>
          <a:p>
            <a:pPr lvl="1"/>
            <a:r>
              <a:rPr lang="cs-CZ" sz="1800" dirty="0" smtClean="0"/>
              <a:t>Postižený se chytá za hrdlo</a:t>
            </a:r>
          </a:p>
          <a:p>
            <a:pPr lvl="1"/>
            <a:r>
              <a:rPr lang="cs-CZ" sz="1800" dirty="0" smtClean="0"/>
              <a:t>Nemožnost mluvit, kašlat, plakat</a:t>
            </a:r>
          </a:p>
          <a:p>
            <a:pPr lvl="1"/>
            <a:r>
              <a:rPr lang="cs-CZ" sz="1800" dirty="0" smtClean="0"/>
              <a:t>Pískavé zvuky při nádechu</a:t>
            </a:r>
          </a:p>
          <a:p>
            <a:pPr lvl="1"/>
            <a:r>
              <a:rPr lang="cs-CZ" sz="1800" dirty="0" smtClean="0"/>
              <a:t>Panika postiženého</a:t>
            </a:r>
          </a:p>
          <a:p>
            <a:pPr lvl="1"/>
            <a:r>
              <a:rPr lang="cs-CZ" sz="1800" dirty="0" smtClean="0"/>
              <a:t>Promodrání kůže a ztráta vědomí, není-li uzávěr uvolněn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318395"/>
            <a:ext cx="8480134" cy="540882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Čím je postižený ohrožen</a:t>
            </a:r>
          </a:p>
          <a:p>
            <a:pPr lvl="1"/>
            <a:r>
              <a:rPr lang="cs-CZ" sz="2000" dirty="0" smtClean="0"/>
              <a:t>Udušením</a:t>
            </a:r>
          </a:p>
          <a:p>
            <a:pPr lvl="1"/>
            <a:r>
              <a:rPr lang="cs-CZ" sz="2000" dirty="0" smtClean="0"/>
              <a:t>Náhlou zástavou oběhu</a:t>
            </a:r>
          </a:p>
          <a:p>
            <a:pPr lvl="1"/>
            <a:r>
              <a:rPr lang="cs-CZ" sz="2000" dirty="0" smtClean="0"/>
              <a:t>Poraněním při použití vypuzovacích manévrů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Čeho potřebujeme docílit</a:t>
            </a:r>
          </a:p>
          <a:p>
            <a:pPr lvl="1"/>
            <a:r>
              <a:rPr lang="cs-CZ" sz="2000" dirty="0" smtClean="0"/>
              <a:t>Odstranit uzávěr dýchacích cest</a:t>
            </a:r>
          </a:p>
          <a:p>
            <a:pPr lvl="1"/>
            <a:r>
              <a:rPr lang="cs-CZ" sz="2000" dirty="0" smtClean="0"/>
              <a:t>V případě dušení rychlý příjezd ZZS</a:t>
            </a:r>
          </a:p>
          <a:p>
            <a:pPr lvl="1"/>
            <a:r>
              <a:rPr lang="cs-CZ" sz="2000" dirty="0" smtClean="0"/>
              <a:t>V případě ztráty vědomí kvalitně resuscitovat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92" y="285382"/>
            <a:ext cx="8480134" cy="958188"/>
          </a:xfrm>
        </p:spPr>
        <p:txBody>
          <a:bodyPr/>
          <a:lstStyle/>
          <a:p>
            <a:r>
              <a:rPr lang="cs-CZ" b="1" dirty="0" smtClean="0"/>
              <a:t>První pomoc &gt;1 rok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468044"/>
            <a:ext cx="8480134" cy="553704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Podporovat v „účinném“ kašlání</a:t>
            </a:r>
          </a:p>
          <a:p>
            <a:r>
              <a:rPr lang="cs-CZ" sz="2000" dirty="0" smtClean="0"/>
              <a:t>Pokud postižený nemůže kašlat</a:t>
            </a:r>
          </a:p>
          <a:p>
            <a:pPr lvl="1"/>
            <a:r>
              <a:rPr lang="cs-CZ" sz="1800" dirty="0" smtClean="0"/>
              <a:t>Předklon</a:t>
            </a:r>
          </a:p>
          <a:p>
            <a:pPr lvl="1"/>
            <a:r>
              <a:rPr lang="cs-CZ" sz="1800" dirty="0" smtClean="0"/>
              <a:t>5 úderů dlaní mezi lopatky</a:t>
            </a:r>
          </a:p>
          <a:p>
            <a:r>
              <a:rPr lang="cs-CZ" sz="2000" b="1" dirty="0" err="1" smtClean="0"/>
              <a:t>Heimlichův</a:t>
            </a:r>
            <a:r>
              <a:rPr lang="cs-CZ" sz="2000" b="1" dirty="0" smtClean="0"/>
              <a:t> manévr</a:t>
            </a:r>
          </a:p>
          <a:p>
            <a:pPr lvl="1"/>
            <a:r>
              <a:rPr lang="cs-CZ" sz="1800" dirty="0" smtClean="0"/>
              <a:t>Předklon postiženého</a:t>
            </a:r>
          </a:p>
          <a:p>
            <a:pPr lvl="1"/>
            <a:r>
              <a:rPr lang="cs-CZ" sz="1800" dirty="0" smtClean="0"/>
              <a:t>Sevřenou pěst jedné ruky umístí mezi pupek a dolní konec hrudní kosti, druhou rukou pěst uchopí a 5x silně stlačí</a:t>
            </a:r>
          </a:p>
          <a:p>
            <a:pPr lvl="1"/>
            <a:r>
              <a:rPr lang="cs-CZ" sz="1800" dirty="0" smtClean="0"/>
              <a:t>Kombinace s údery mezi lopatky</a:t>
            </a:r>
          </a:p>
          <a:p>
            <a:r>
              <a:rPr lang="cs-CZ" sz="2000" dirty="0" smtClean="0"/>
              <a:t>Při KPR zachránce odstraní viditelné předměty z dutiny ústní</a:t>
            </a:r>
          </a:p>
          <a:p>
            <a:r>
              <a:rPr lang="cs-CZ" sz="2000" dirty="0" smtClean="0"/>
              <a:t>Doporučení odborného ošetření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 &lt;1 rok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Pokud účinně kašle sledujeme stav</a:t>
            </a:r>
          </a:p>
          <a:p>
            <a:r>
              <a:rPr lang="cs-CZ" sz="2000" dirty="0" smtClean="0"/>
              <a:t>Pokud dítě nemůže účinně kašlat</a:t>
            </a:r>
          </a:p>
          <a:p>
            <a:pPr lvl="1"/>
            <a:r>
              <a:rPr lang="cs-CZ" sz="1800" dirty="0" smtClean="0"/>
              <a:t>Otočíme dítě hlavou dolů a obličejem dolů na své předloktí</a:t>
            </a:r>
          </a:p>
          <a:p>
            <a:pPr lvl="1"/>
            <a:r>
              <a:rPr lang="cs-CZ" sz="1800" dirty="0" smtClean="0"/>
              <a:t>Druhou rukou silně udeříme dítě 5x mezi lopatky</a:t>
            </a:r>
          </a:p>
          <a:p>
            <a:pPr lvl="1"/>
            <a:r>
              <a:rPr lang="cs-CZ" sz="1800" dirty="0" smtClean="0"/>
              <a:t>Pokud uzávěr trvá, stlačí zachránce 5x hrudník jako při resuscitaci</a:t>
            </a:r>
          </a:p>
          <a:p>
            <a:r>
              <a:rPr lang="cs-CZ" sz="2000" dirty="0" smtClean="0"/>
              <a:t>Při KPR zachránce odstraní viditelné předměty z dutiny ústní</a:t>
            </a:r>
          </a:p>
          <a:p>
            <a:r>
              <a:rPr lang="cs-CZ" sz="2000" dirty="0" smtClean="0"/>
              <a:t>Dítě by mělo být vždy ošetřeno lékařem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CK\Desktop\ŠKOLENÍ\PP img\heiml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55" y="1967630"/>
            <a:ext cx="5029672" cy="45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14472" y="559446"/>
            <a:ext cx="4153535" cy="684124"/>
          </a:xfrm>
        </p:spPr>
        <p:txBody>
          <a:bodyPr/>
          <a:lstStyle/>
          <a:p>
            <a:pPr algn="ctr"/>
            <a:r>
              <a:rPr lang="cs-CZ" dirty="0" err="1" smtClean="0"/>
              <a:t>Gordonův</a:t>
            </a:r>
            <a:r>
              <a:rPr lang="cs-CZ" dirty="0" smtClean="0"/>
              <a:t> úder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27603" y="570144"/>
            <a:ext cx="4153535" cy="684124"/>
          </a:xfrm>
        </p:spPr>
        <p:txBody>
          <a:bodyPr/>
          <a:lstStyle/>
          <a:p>
            <a:pPr algn="ctr"/>
            <a:r>
              <a:rPr lang="cs-CZ" dirty="0" err="1" smtClean="0"/>
              <a:t>Heimlichův</a:t>
            </a:r>
            <a:r>
              <a:rPr lang="cs-CZ" dirty="0" smtClean="0"/>
              <a:t> manévr</a:t>
            </a:r>
            <a:endParaRPr lang="cs-CZ" dirty="0"/>
          </a:p>
        </p:txBody>
      </p:sp>
      <p:pic>
        <p:nvPicPr>
          <p:cNvPr id="4098" name="Picture 2" descr="C:\Users\CCK\Desktop\ŠKOLENÍ\PP img\cizi_tel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9" y="1617695"/>
            <a:ext cx="2840424" cy="52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Gordonův</a:t>
            </a:r>
            <a:r>
              <a:rPr lang="cs-CZ" dirty="0" smtClean="0"/>
              <a:t> úder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0" y="2291119"/>
            <a:ext cx="8609932" cy="425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Mozkolebeční</a:t>
            </a:r>
            <a:r>
              <a:rPr lang="cs-CZ" dirty="0" smtClean="0"/>
              <a:t> poranění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869445"/>
            <a:ext cx="8480134" cy="585777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Vyvolávající příčiny</a:t>
            </a:r>
          </a:p>
          <a:p>
            <a:pPr lvl="1"/>
            <a:r>
              <a:rPr lang="cs-CZ" sz="1800" dirty="0" smtClean="0"/>
              <a:t>Údery nebo nárazy hlavy</a:t>
            </a:r>
          </a:p>
          <a:p>
            <a:pPr lvl="1"/>
            <a:r>
              <a:rPr lang="cs-CZ" sz="1800" dirty="0" smtClean="0"/>
              <a:t>Pády předmětů z výše na hlavu</a:t>
            </a:r>
          </a:p>
          <a:p>
            <a:pPr lvl="1"/>
            <a:r>
              <a:rPr lang="cs-CZ" sz="1800" dirty="0" smtClean="0"/>
              <a:t>Úrazy způsobené velkou energií (pády z výšky, nárazy ve větší rychlosti, …)</a:t>
            </a:r>
          </a:p>
          <a:p>
            <a:pPr lvl="1"/>
            <a:endParaRPr lang="cs-CZ" sz="1800" dirty="0" smtClean="0"/>
          </a:p>
          <a:p>
            <a:r>
              <a:rPr lang="cs-CZ" sz="2000" b="1" dirty="0" smtClean="0"/>
              <a:t>Typické příznaky</a:t>
            </a:r>
          </a:p>
          <a:p>
            <a:pPr lvl="1"/>
            <a:r>
              <a:rPr lang="cs-CZ" sz="1800" dirty="0" smtClean="0"/>
              <a:t>Mechanizmus úrazu</a:t>
            </a:r>
          </a:p>
          <a:p>
            <a:pPr lvl="1"/>
            <a:r>
              <a:rPr lang="cs-CZ" sz="1800" dirty="0" smtClean="0"/>
              <a:t>Rána na hlavě</a:t>
            </a:r>
          </a:p>
          <a:p>
            <a:pPr lvl="1"/>
            <a:r>
              <a:rPr lang="cs-CZ" sz="1800" dirty="0" smtClean="0"/>
              <a:t>Bezvědomí nebo porucha vědomí</a:t>
            </a:r>
          </a:p>
          <a:p>
            <a:pPr lvl="1"/>
            <a:r>
              <a:rPr lang="cs-CZ" sz="1800" dirty="0" smtClean="0"/>
              <a:t>Výpadky paměti</a:t>
            </a:r>
          </a:p>
          <a:p>
            <a:pPr lvl="1"/>
            <a:r>
              <a:rPr lang="cs-CZ" sz="1800" dirty="0" smtClean="0"/>
              <a:t>Zvracení, spavost</a:t>
            </a:r>
          </a:p>
          <a:p>
            <a:pPr lvl="1"/>
            <a:r>
              <a:rPr lang="cs-CZ" sz="1800" dirty="0" smtClean="0"/>
              <a:t>Krvácení z uší, nosu, brýlový hematom</a:t>
            </a:r>
          </a:p>
          <a:p>
            <a:pPr lvl="1"/>
            <a:r>
              <a:rPr lang="cs-CZ" sz="1800" dirty="0" smtClean="0"/>
              <a:t>Nestejná šířka zornic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243570"/>
            <a:ext cx="8480134" cy="548364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Čím je postižený ohrožen</a:t>
            </a:r>
          </a:p>
          <a:p>
            <a:pPr lvl="1"/>
            <a:r>
              <a:rPr lang="cs-CZ" sz="2000" dirty="0" smtClean="0"/>
              <a:t>Poruchou vědomí s rizikem selhání ŽF</a:t>
            </a:r>
          </a:p>
          <a:p>
            <a:pPr lvl="1"/>
            <a:r>
              <a:rPr lang="cs-CZ" sz="2000" dirty="0" smtClean="0"/>
              <a:t>Vdechnutí cizího obsahu</a:t>
            </a:r>
          </a:p>
          <a:p>
            <a:pPr lvl="1"/>
            <a:r>
              <a:rPr lang="cs-CZ" sz="2000" dirty="0" smtClean="0"/>
              <a:t>Krvácením do hlavy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Čeho potřebujeme docílit</a:t>
            </a:r>
          </a:p>
          <a:p>
            <a:pPr lvl="1"/>
            <a:r>
              <a:rPr lang="cs-CZ" sz="2000" dirty="0" smtClean="0"/>
              <a:t>Zajistit dostatečné dýchání</a:t>
            </a:r>
          </a:p>
          <a:p>
            <a:pPr lvl="1"/>
            <a:r>
              <a:rPr lang="cs-CZ" sz="2000" dirty="0" smtClean="0"/>
              <a:t>Zajisti průchodnost dýchacích cest</a:t>
            </a:r>
          </a:p>
          <a:p>
            <a:pPr lvl="1"/>
            <a:r>
              <a:rPr lang="cs-CZ" sz="2000" dirty="0" smtClean="0"/>
              <a:t>Zabránit dalšímu poškození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92" y="345670"/>
            <a:ext cx="8480134" cy="678477"/>
          </a:xfrm>
        </p:spPr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243570"/>
            <a:ext cx="8480134" cy="548364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Pokud je postižený při vědomí zaujme polohu jaká mu vyhovuje</a:t>
            </a:r>
          </a:p>
          <a:p>
            <a:r>
              <a:rPr lang="cs-CZ" sz="2400" dirty="0" smtClean="0"/>
              <a:t>Je-li v bezvědomí postupujeme jako u Bezvědomí</a:t>
            </a:r>
          </a:p>
          <a:p>
            <a:r>
              <a:rPr lang="cs-CZ" sz="2400" dirty="0" smtClean="0"/>
              <a:t>Přivoláme ZZS</a:t>
            </a:r>
          </a:p>
          <a:p>
            <a:r>
              <a:rPr lang="cs-CZ" sz="2400" dirty="0" smtClean="0"/>
              <a:t>Při zklidňovaní se vyvarujeme použití fyzické síly</a:t>
            </a:r>
          </a:p>
          <a:p>
            <a:r>
              <a:rPr lang="cs-CZ" sz="2400" dirty="0" smtClean="0"/>
              <a:t>Zajistíme tepelný komfort</a:t>
            </a:r>
          </a:p>
          <a:p>
            <a:r>
              <a:rPr lang="cs-CZ" sz="2400" dirty="0" smtClean="0"/>
              <a:t>Sledujeme stav postiženého (především dýchání)</a:t>
            </a:r>
            <a:endParaRPr lang="cs-CZ" sz="2400" dirty="0"/>
          </a:p>
        </p:txBody>
      </p:sp>
      <p:pic>
        <p:nvPicPr>
          <p:cNvPr id="10242" name="Picture 2" descr="C:\Users\CCK\Desktop\ŠKOLENÍ\PP img\mozkolebni_poran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00" y="4757766"/>
            <a:ext cx="4360289" cy="23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880" y="2245112"/>
            <a:ext cx="7321720" cy="455147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Technická</a:t>
            </a:r>
          </a:p>
          <a:p>
            <a:r>
              <a:rPr lang="cs-CZ" sz="2800" b="1" dirty="0" smtClean="0"/>
              <a:t>Zdravotnická</a:t>
            </a:r>
          </a:p>
          <a:p>
            <a:pPr lvl="1"/>
            <a:r>
              <a:rPr lang="cs-CZ" sz="2400" dirty="0" smtClean="0"/>
              <a:t>Laická</a:t>
            </a:r>
          </a:p>
          <a:p>
            <a:pPr lvl="1"/>
            <a:r>
              <a:rPr lang="cs-CZ" sz="2400" dirty="0" smtClean="0"/>
              <a:t>Profesionální</a:t>
            </a:r>
          </a:p>
          <a:p>
            <a:pPr lvl="2"/>
            <a:r>
              <a:rPr lang="cs-CZ" sz="2000" dirty="0" smtClean="0"/>
              <a:t>Nelékařská</a:t>
            </a:r>
          </a:p>
          <a:p>
            <a:pPr lvl="2"/>
            <a:r>
              <a:rPr lang="cs-CZ" sz="2000" dirty="0" smtClean="0"/>
              <a:t>Lékařská</a:t>
            </a:r>
          </a:p>
          <a:p>
            <a:pPr lvl="3"/>
            <a:r>
              <a:rPr lang="cs-CZ" sz="1800" dirty="0" smtClean="0"/>
              <a:t>Přednemocniční</a:t>
            </a:r>
          </a:p>
          <a:p>
            <a:pPr lvl="3"/>
            <a:r>
              <a:rPr lang="cs-CZ" sz="1800" dirty="0" smtClean="0"/>
              <a:t>Nemocniční </a:t>
            </a:r>
          </a:p>
          <a:p>
            <a:r>
              <a:rPr lang="cs-CZ" sz="2800" b="1" dirty="0" smtClean="0"/>
              <a:t>Psychosociální</a:t>
            </a:r>
            <a:endParaRPr lang="cs-CZ" sz="2800" b="1" dirty="0"/>
          </a:p>
        </p:txBody>
      </p:sp>
      <p:sp>
        <p:nvSpPr>
          <p:cNvPr id="5" name="Šipka doleva 4"/>
          <p:cNvSpPr/>
          <p:nvPr/>
        </p:nvSpPr>
        <p:spPr>
          <a:xfrm>
            <a:off x="3630304" y="3400567"/>
            <a:ext cx="818866" cy="461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630304" y="2283725"/>
            <a:ext cx="818866" cy="461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Úrazové amputace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214652"/>
            <a:ext cx="7321720" cy="506305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Vyvolávající příčiny</a:t>
            </a:r>
          </a:p>
          <a:p>
            <a:pPr lvl="1"/>
            <a:r>
              <a:rPr lang="cs-CZ" sz="2000" dirty="0" smtClean="0"/>
              <a:t>Poranění způsobená stroji</a:t>
            </a:r>
          </a:p>
          <a:p>
            <a:pPr lvl="1"/>
            <a:r>
              <a:rPr lang="cs-CZ" sz="2000" dirty="0" smtClean="0"/>
              <a:t>Sečná a řezná poranění</a:t>
            </a:r>
          </a:p>
          <a:p>
            <a:pPr lvl="1"/>
            <a:r>
              <a:rPr lang="cs-CZ" sz="2000" dirty="0" smtClean="0"/>
              <a:t>Dopravní úrazy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Typické příznaky</a:t>
            </a:r>
          </a:p>
          <a:p>
            <a:pPr lvl="1"/>
            <a:r>
              <a:rPr lang="cs-CZ" sz="2000" dirty="0" smtClean="0"/>
              <a:t>Rozsáhlá rána</a:t>
            </a:r>
          </a:p>
          <a:p>
            <a:pPr lvl="1"/>
            <a:r>
              <a:rPr lang="cs-CZ" sz="2000" dirty="0" smtClean="0"/>
              <a:t>Oddělená nebo visící amputovaná část</a:t>
            </a:r>
          </a:p>
          <a:p>
            <a:pPr lvl="1"/>
            <a:r>
              <a:rPr lang="cs-CZ" sz="2000" dirty="0" smtClean="0"/>
              <a:t>Krvácení z pahýlu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243570"/>
            <a:ext cx="8480134" cy="548364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Čím je postižený ohrožen</a:t>
            </a:r>
          </a:p>
          <a:p>
            <a:pPr lvl="1"/>
            <a:r>
              <a:rPr lang="cs-CZ" sz="2000" dirty="0" smtClean="0"/>
              <a:t>Masivním krvácením</a:t>
            </a:r>
          </a:p>
          <a:p>
            <a:pPr lvl="1"/>
            <a:r>
              <a:rPr lang="cs-CZ" sz="2000" dirty="0" smtClean="0"/>
              <a:t>Rozvojem šoku</a:t>
            </a:r>
          </a:p>
          <a:p>
            <a:pPr lvl="1"/>
            <a:r>
              <a:rPr lang="cs-CZ" sz="2000" dirty="0" smtClean="0"/>
              <a:t>Trvalou ztrátou amputované části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Čeho potřebujme docílit</a:t>
            </a:r>
          </a:p>
          <a:p>
            <a:pPr lvl="1"/>
            <a:r>
              <a:rPr lang="cs-CZ" sz="2000" dirty="0" smtClean="0"/>
              <a:t>Zastavit krvácení</a:t>
            </a:r>
          </a:p>
          <a:p>
            <a:pPr lvl="1"/>
            <a:r>
              <a:rPr lang="cs-CZ" sz="2000" dirty="0" smtClean="0"/>
              <a:t>Uchovat amputovanou část pro opětovné přišití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662801"/>
            <a:ext cx="5981073" cy="506441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Zastavení krvácení</a:t>
            </a:r>
          </a:p>
          <a:p>
            <a:endParaRPr lang="cs-CZ" sz="2000" dirty="0" smtClean="0"/>
          </a:p>
          <a:p>
            <a:r>
              <a:rPr lang="cs-CZ" sz="2000" dirty="0" smtClean="0"/>
              <a:t>Sterilní krytí rány na pahýl</a:t>
            </a:r>
          </a:p>
          <a:p>
            <a:endParaRPr lang="cs-CZ" sz="2000" dirty="0" smtClean="0"/>
          </a:p>
          <a:p>
            <a:r>
              <a:rPr lang="cs-CZ" sz="2000" dirty="0" smtClean="0"/>
              <a:t>Ošetření amputované části</a:t>
            </a:r>
          </a:p>
          <a:p>
            <a:pPr lvl="1"/>
            <a:r>
              <a:rPr lang="cs-CZ" sz="1800" dirty="0" smtClean="0"/>
              <a:t>Nečistoty opláchneme proudem tekoucí vody</a:t>
            </a:r>
          </a:p>
          <a:p>
            <a:pPr lvl="1"/>
            <a:r>
              <a:rPr lang="cs-CZ" sz="1800" dirty="0" smtClean="0"/>
              <a:t>Sterilně přikryjeme ránu </a:t>
            </a:r>
          </a:p>
          <a:p>
            <a:pPr lvl="1"/>
            <a:r>
              <a:rPr lang="cs-CZ" sz="1800" dirty="0" smtClean="0"/>
              <a:t>Vložíme amputovanou část do plastikového sáčku</a:t>
            </a:r>
          </a:p>
          <a:p>
            <a:pPr lvl="1"/>
            <a:r>
              <a:rPr lang="cs-CZ" sz="1800" dirty="0" smtClean="0"/>
              <a:t>Tento sáček vložíme do sáčku se studenou vodou a kousky ledu</a:t>
            </a:r>
            <a:endParaRPr lang="cs-CZ" sz="1800" dirty="0"/>
          </a:p>
        </p:txBody>
      </p:sp>
      <p:pic>
        <p:nvPicPr>
          <p:cNvPr id="12290" name="Picture 2" descr="C:\Users\CCK\Desktop\ŠKOLENÍ\PP img\amput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78" y="1297211"/>
            <a:ext cx="1946641" cy="49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Poranění končetin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354841"/>
            <a:ext cx="8480134" cy="633143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Vyvolávající příčiny</a:t>
            </a:r>
          </a:p>
          <a:p>
            <a:pPr lvl="1"/>
            <a:r>
              <a:rPr lang="cs-CZ" sz="2000" dirty="0" smtClean="0"/>
              <a:t>Nejčastěji přímé násilí působící na končetiny</a:t>
            </a:r>
          </a:p>
          <a:p>
            <a:r>
              <a:rPr lang="cs-CZ" sz="2400" b="1" dirty="0" smtClean="0"/>
              <a:t>Obecné příznaky</a:t>
            </a:r>
          </a:p>
          <a:p>
            <a:pPr lvl="1"/>
            <a:r>
              <a:rPr lang="cs-CZ" sz="2000" dirty="0" smtClean="0"/>
              <a:t>Bolestivý otok</a:t>
            </a:r>
          </a:p>
          <a:p>
            <a:pPr lvl="1"/>
            <a:r>
              <a:rPr lang="cs-CZ" sz="2000" dirty="0" smtClean="0"/>
              <a:t>Krevní výron</a:t>
            </a:r>
          </a:p>
          <a:p>
            <a:pPr lvl="1"/>
            <a:r>
              <a:rPr lang="cs-CZ" sz="2000" dirty="0" smtClean="0"/>
              <a:t>Omezení pohybu</a:t>
            </a:r>
          </a:p>
          <a:p>
            <a:r>
              <a:rPr lang="cs-CZ" sz="2400" b="1" dirty="0" smtClean="0"/>
              <a:t>Závažné příznaky</a:t>
            </a:r>
          </a:p>
          <a:p>
            <a:pPr lvl="1"/>
            <a:r>
              <a:rPr lang="cs-CZ" sz="2000" dirty="0" smtClean="0"/>
              <a:t>Pocit nebo zvuk prasknutí při úrazu</a:t>
            </a:r>
          </a:p>
          <a:p>
            <a:pPr lvl="1"/>
            <a:r>
              <a:rPr lang="cs-CZ" sz="2000" dirty="0" smtClean="0"/>
              <a:t>Deformita</a:t>
            </a:r>
          </a:p>
          <a:p>
            <a:pPr lvl="1"/>
            <a:r>
              <a:rPr lang="cs-CZ" sz="2000" dirty="0" smtClean="0"/>
              <a:t>Abnormální pohyb mimo kloub</a:t>
            </a:r>
          </a:p>
          <a:p>
            <a:pPr lvl="1"/>
            <a:r>
              <a:rPr lang="cs-CZ" sz="2000" dirty="0" smtClean="0"/>
              <a:t>Nemožnost končetinu zatížit</a:t>
            </a:r>
          </a:p>
          <a:p>
            <a:pPr lvl="1"/>
            <a:r>
              <a:rPr lang="cs-CZ" sz="2000" dirty="0" smtClean="0"/>
              <a:t>Poruchy prokrvení</a:t>
            </a:r>
          </a:p>
          <a:p>
            <a:pPr lvl="1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641445"/>
            <a:ext cx="8480134" cy="608577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Čím je postižený ohrožen</a:t>
            </a:r>
          </a:p>
          <a:p>
            <a:pPr lvl="1"/>
            <a:r>
              <a:rPr lang="cs-CZ" sz="2000" dirty="0" smtClean="0"/>
              <a:t>Ztrátou krve – možnost rozvoje šoku</a:t>
            </a:r>
          </a:p>
          <a:p>
            <a:pPr lvl="1"/>
            <a:r>
              <a:rPr lang="cs-CZ" sz="2000" dirty="0" smtClean="0"/>
              <a:t>Poraněním dalších cév, nervů</a:t>
            </a:r>
          </a:p>
          <a:p>
            <a:pPr lvl="1"/>
            <a:r>
              <a:rPr lang="cs-CZ" sz="2000" dirty="0" smtClean="0"/>
              <a:t>Infekcí při otevřených zlomeninách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Čeho potřebujeme docílit</a:t>
            </a:r>
          </a:p>
          <a:p>
            <a:pPr lvl="1"/>
            <a:r>
              <a:rPr lang="cs-CZ" sz="2000" dirty="0" smtClean="0"/>
              <a:t>Zastavit krvácení</a:t>
            </a:r>
          </a:p>
          <a:p>
            <a:pPr lvl="1"/>
            <a:r>
              <a:rPr lang="cs-CZ" sz="2000" dirty="0" smtClean="0"/>
              <a:t>Předejít dalšímu poškození</a:t>
            </a:r>
          </a:p>
          <a:p>
            <a:pPr lvl="1"/>
            <a:r>
              <a:rPr lang="cs-CZ" sz="2000" dirty="0" smtClean="0"/>
              <a:t>Zmírnit bolest</a:t>
            </a:r>
          </a:p>
          <a:p>
            <a:pPr lvl="1"/>
            <a:r>
              <a:rPr lang="cs-CZ" sz="2000" dirty="0" smtClean="0"/>
              <a:t>Zabránit vzniku infekce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Zástava krvácení</a:t>
            </a:r>
          </a:p>
          <a:p>
            <a:r>
              <a:rPr lang="cs-CZ" dirty="0" smtClean="0"/>
              <a:t>Doporučení postiženému</a:t>
            </a:r>
          </a:p>
          <a:p>
            <a:pPr lvl="1"/>
            <a:r>
              <a:rPr lang="cs-CZ" dirty="0" smtClean="0"/>
              <a:t>Nezatěžování končetiny</a:t>
            </a:r>
          </a:p>
          <a:p>
            <a:pPr lvl="1"/>
            <a:r>
              <a:rPr lang="cs-CZ" dirty="0" smtClean="0"/>
              <a:t>Omezení hybnosti</a:t>
            </a:r>
          </a:p>
          <a:p>
            <a:r>
              <a:rPr lang="cs-CZ" dirty="0" smtClean="0"/>
              <a:t>Kontrola stavu končetiny</a:t>
            </a:r>
          </a:p>
          <a:p>
            <a:pPr lvl="1"/>
            <a:r>
              <a:rPr lang="cs-CZ" dirty="0" smtClean="0"/>
              <a:t>Prokrvení</a:t>
            </a:r>
          </a:p>
          <a:p>
            <a:pPr lvl="1"/>
            <a:r>
              <a:rPr lang="cs-CZ" dirty="0" smtClean="0"/>
              <a:t>Hybnosti</a:t>
            </a:r>
          </a:p>
          <a:p>
            <a:pPr lvl="1"/>
            <a:r>
              <a:rPr lang="cs-CZ" dirty="0" smtClean="0"/>
              <a:t>citlivost</a:t>
            </a:r>
          </a:p>
          <a:p>
            <a:r>
              <a:rPr lang="cs-CZ" dirty="0" smtClean="0"/>
              <a:t>V závažných případech přivoláme ZZS</a:t>
            </a:r>
          </a:p>
          <a:p>
            <a:r>
              <a:rPr lang="cs-CZ" dirty="0" smtClean="0"/>
              <a:t>Chladíme popř. fixujeme el. obinadlem</a:t>
            </a:r>
          </a:p>
          <a:p>
            <a:r>
              <a:rPr lang="cs-CZ" dirty="0" smtClean="0"/>
              <a:t>Znehybňujeme pouze v nedostupnosti ZZS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Nevhodné postupy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Pokus o rovnání zlomenin</a:t>
            </a:r>
          </a:p>
          <a:p>
            <a:endParaRPr lang="cs-CZ" sz="2400" dirty="0" smtClean="0"/>
          </a:p>
          <a:p>
            <a:r>
              <a:rPr lang="cs-CZ" sz="2400" dirty="0" smtClean="0"/>
              <a:t>Napravování kloubů </a:t>
            </a:r>
          </a:p>
          <a:p>
            <a:endParaRPr lang="cs-CZ" sz="2400" dirty="0" smtClean="0"/>
          </a:p>
          <a:p>
            <a:r>
              <a:rPr lang="cs-CZ" sz="2400" dirty="0" smtClean="0"/>
              <a:t>Zbytečná fixace při volání ZZS</a:t>
            </a:r>
          </a:p>
          <a:p>
            <a:endParaRPr lang="cs-CZ" sz="2400" dirty="0" smtClean="0"/>
          </a:p>
          <a:p>
            <a:r>
              <a:rPr lang="cs-CZ" sz="2400" dirty="0" smtClean="0"/>
              <a:t>Podcenění krevních ztrát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Fixace ???</a:t>
            </a:r>
            <a:endParaRPr lang="cs-CZ" dirty="0"/>
          </a:p>
        </p:txBody>
      </p:sp>
      <p:pic>
        <p:nvPicPr>
          <p:cNvPr id="13314" name="Picture 2" descr="C:\Users\CCK\Desktop\ŠKOLENÍ\PP img\poraneni_klou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" y="4236568"/>
            <a:ext cx="4373334" cy="25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CK\Desktop\ŠKOLENÍ\PP img\satkovy_z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27" y="2269880"/>
            <a:ext cx="3644758" cy="48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CCK\Desktop\ŠKOLENÍ\PP img\zlomenina_no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" y="1542869"/>
            <a:ext cx="5764042" cy="26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Krvácení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Ošetření ran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019095"/>
            <a:ext cx="8480134" cy="570812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Vyvolávající příčiny</a:t>
            </a:r>
          </a:p>
          <a:p>
            <a:pPr lvl="1"/>
            <a:r>
              <a:rPr lang="cs-CZ" sz="2000" b="1" dirty="0" smtClean="0"/>
              <a:t>Tržné rány </a:t>
            </a:r>
            <a:r>
              <a:rPr lang="cs-CZ" sz="2000" dirty="0" smtClean="0"/>
              <a:t>– úder nebo náraz tupého předmětu</a:t>
            </a:r>
          </a:p>
          <a:p>
            <a:pPr lvl="1"/>
            <a:r>
              <a:rPr lang="cs-CZ" sz="2000" b="1" dirty="0" smtClean="0"/>
              <a:t>Řezné rány </a:t>
            </a:r>
            <a:r>
              <a:rPr lang="cs-CZ" sz="2000" dirty="0" smtClean="0"/>
              <a:t>– tah ostrého předmětu</a:t>
            </a:r>
          </a:p>
          <a:p>
            <a:pPr lvl="1"/>
            <a:r>
              <a:rPr lang="cs-CZ" sz="2000" b="1" dirty="0" smtClean="0"/>
              <a:t>Bodné rány </a:t>
            </a:r>
            <a:r>
              <a:rPr lang="cs-CZ" sz="2000" dirty="0" smtClean="0"/>
              <a:t>– průnik ostrého předmětu v dlouhé ose</a:t>
            </a:r>
          </a:p>
          <a:p>
            <a:pPr lvl="1"/>
            <a:r>
              <a:rPr lang="cs-CZ" sz="2000" b="1" dirty="0" smtClean="0"/>
              <a:t>Sečné rány </a:t>
            </a:r>
            <a:r>
              <a:rPr lang="cs-CZ" sz="2000" dirty="0" smtClean="0"/>
              <a:t>– úder ostrým předmětem</a:t>
            </a:r>
          </a:p>
          <a:p>
            <a:pPr lvl="1"/>
            <a:r>
              <a:rPr lang="cs-CZ" sz="2000" b="1" dirty="0" smtClean="0"/>
              <a:t>Střelné rány </a:t>
            </a:r>
            <a:r>
              <a:rPr lang="cs-CZ" sz="2000" dirty="0" smtClean="0"/>
              <a:t>– vniknutí střely nebo střepiny do těla</a:t>
            </a:r>
          </a:p>
          <a:p>
            <a:pPr lvl="1"/>
            <a:r>
              <a:rPr lang="cs-CZ" sz="2000" b="1" dirty="0" smtClean="0"/>
              <a:t>Rány kousnutím </a:t>
            </a:r>
            <a:r>
              <a:rPr lang="cs-CZ" sz="2000" dirty="0" smtClean="0"/>
              <a:t>– kousnutí zvířetem, člověkem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Typické příznaky</a:t>
            </a:r>
          </a:p>
          <a:p>
            <a:pPr lvl="1"/>
            <a:r>
              <a:rPr lang="cs-CZ" sz="2000" dirty="0" smtClean="0"/>
              <a:t>Porušení celistvosti kůže</a:t>
            </a:r>
          </a:p>
          <a:p>
            <a:pPr lvl="1"/>
            <a:r>
              <a:rPr lang="cs-CZ" sz="2000" dirty="0" smtClean="0"/>
              <a:t>Krvácení</a:t>
            </a:r>
          </a:p>
          <a:p>
            <a:pPr lvl="1"/>
            <a:r>
              <a:rPr lang="cs-CZ" sz="2000" dirty="0" smtClean="0"/>
              <a:t>bolest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270844"/>
            <a:ext cx="8480134" cy="665942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Příznaky rizikové rány</a:t>
            </a:r>
          </a:p>
          <a:p>
            <a:pPr lvl="1"/>
            <a:r>
              <a:rPr lang="cs-CZ" sz="1800" dirty="0" smtClean="0"/>
              <a:t>Rány masivně krvácející</a:t>
            </a:r>
          </a:p>
          <a:p>
            <a:pPr lvl="1"/>
            <a:r>
              <a:rPr lang="cs-CZ" sz="1800" dirty="0" smtClean="0"/>
              <a:t>Rozsáhlé poškození tkání</a:t>
            </a:r>
          </a:p>
          <a:p>
            <a:pPr lvl="1"/>
            <a:r>
              <a:rPr lang="cs-CZ" sz="1800" dirty="0" smtClean="0"/>
              <a:t>Silně znečištěné rány</a:t>
            </a:r>
          </a:p>
          <a:p>
            <a:pPr lvl="1"/>
            <a:r>
              <a:rPr lang="cs-CZ" sz="1800" dirty="0" smtClean="0"/>
              <a:t>Otevřené zlomeniny</a:t>
            </a:r>
          </a:p>
          <a:p>
            <a:pPr lvl="1"/>
            <a:r>
              <a:rPr lang="cs-CZ" sz="1800" dirty="0" smtClean="0"/>
              <a:t>Bodné rány</a:t>
            </a:r>
          </a:p>
          <a:p>
            <a:pPr lvl="1"/>
            <a:r>
              <a:rPr lang="cs-CZ" sz="1800" dirty="0" smtClean="0"/>
              <a:t>Střelné rány</a:t>
            </a:r>
          </a:p>
          <a:p>
            <a:pPr lvl="1"/>
            <a:r>
              <a:rPr lang="cs-CZ" sz="1800" dirty="0" smtClean="0"/>
              <a:t>Rány způsobené kousnutím</a:t>
            </a:r>
          </a:p>
          <a:p>
            <a:r>
              <a:rPr lang="cs-CZ" sz="2000" b="1" dirty="0" smtClean="0"/>
              <a:t>Čím je postižený ohrožen</a:t>
            </a:r>
          </a:p>
          <a:p>
            <a:pPr lvl="1"/>
            <a:r>
              <a:rPr lang="cs-CZ" sz="1800" dirty="0" smtClean="0"/>
              <a:t>Ztrátou krve</a:t>
            </a:r>
          </a:p>
          <a:p>
            <a:pPr lvl="1"/>
            <a:r>
              <a:rPr lang="cs-CZ" sz="1800" dirty="0" smtClean="0"/>
              <a:t>Poraněním vnitřních orgánů</a:t>
            </a:r>
          </a:p>
          <a:p>
            <a:pPr lvl="1"/>
            <a:r>
              <a:rPr lang="cs-CZ" sz="1800" dirty="0" smtClean="0"/>
              <a:t>infekcí</a:t>
            </a:r>
          </a:p>
          <a:p>
            <a:r>
              <a:rPr lang="cs-CZ" sz="2000" b="1" dirty="0" smtClean="0"/>
              <a:t>Čeho potřebujeme docílit</a:t>
            </a:r>
          </a:p>
          <a:p>
            <a:pPr lvl="1"/>
            <a:r>
              <a:rPr lang="cs-CZ" sz="1800" dirty="0" smtClean="0"/>
              <a:t>Zastavení krvácení</a:t>
            </a:r>
          </a:p>
          <a:p>
            <a:pPr lvl="1"/>
            <a:r>
              <a:rPr lang="cs-CZ" sz="1800" dirty="0" smtClean="0"/>
              <a:t>Zabránit šíření infekce</a:t>
            </a:r>
          </a:p>
          <a:p>
            <a:pPr lvl="1"/>
            <a:r>
              <a:rPr lang="cs-CZ" sz="1800" dirty="0" smtClean="0"/>
              <a:t>Rozlišit, kdy je potřeba odborné ošetření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719618"/>
            <a:ext cx="7321720" cy="483130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Předcházíme přímému kontaktu s krví !!!</a:t>
            </a:r>
          </a:p>
          <a:p>
            <a:r>
              <a:rPr lang="cs-CZ" sz="2400" dirty="0" smtClean="0"/>
              <a:t>Ránu vyčistíme proudem čisté vody</a:t>
            </a:r>
          </a:p>
          <a:p>
            <a:r>
              <a:rPr lang="cs-CZ" sz="2400" dirty="0" smtClean="0"/>
              <a:t>Odstraníme </a:t>
            </a:r>
            <a:r>
              <a:rPr lang="cs-CZ" sz="2400" b="1" dirty="0" smtClean="0"/>
              <a:t>volné</a:t>
            </a:r>
            <a:r>
              <a:rPr lang="cs-CZ" sz="2400" dirty="0" smtClean="0"/>
              <a:t> předměty</a:t>
            </a:r>
          </a:p>
          <a:p>
            <a:r>
              <a:rPr lang="cs-CZ" sz="2400" dirty="0" smtClean="0"/>
              <a:t>Dezinfekce okolí rány jodovou (pokud není alergie) nebo alkoholovou dezinfekcí</a:t>
            </a:r>
          </a:p>
          <a:p>
            <a:r>
              <a:rPr lang="cs-CZ" sz="2400" dirty="0" smtClean="0"/>
              <a:t>Přiložíme sterilní krytí</a:t>
            </a:r>
          </a:p>
          <a:p>
            <a:r>
              <a:rPr lang="cs-CZ" sz="2400" dirty="0" smtClean="0"/>
              <a:t>Zajistíme odborné ošetření v případě rizikové rány</a:t>
            </a:r>
          </a:p>
          <a:p>
            <a:r>
              <a:rPr lang="cs-CZ" sz="2400" dirty="0" smtClean="0"/>
              <a:t>Při infekčních ranách zajistíme přeočkování tetanu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Nevhodné postupy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Hrubé mechanické drhnutí rány</a:t>
            </a:r>
          </a:p>
          <a:p>
            <a:endParaRPr lang="cs-CZ" sz="2400" dirty="0" smtClean="0"/>
          </a:p>
          <a:p>
            <a:r>
              <a:rPr lang="cs-CZ" sz="2400" dirty="0" smtClean="0"/>
              <a:t>Vytahování zabodnutých předmětů</a:t>
            </a:r>
          </a:p>
          <a:p>
            <a:endParaRPr lang="cs-CZ" sz="2400" dirty="0" smtClean="0"/>
          </a:p>
          <a:p>
            <a:r>
              <a:rPr lang="cs-CZ" sz="2400" dirty="0" smtClean="0"/>
              <a:t>Používání peroxidu vodíku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0" y="570144"/>
            <a:ext cx="4153535" cy="684124"/>
          </a:xfrm>
        </p:spPr>
        <p:txBody>
          <a:bodyPr/>
          <a:lstStyle/>
          <a:p>
            <a:pPr algn="ctr"/>
            <a:r>
              <a:rPr lang="cs-CZ" dirty="0" smtClean="0"/>
              <a:t>Ošetření rány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563834" y="529201"/>
            <a:ext cx="4153535" cy="684124"/>
          </a:xfrm>
        </p:spPr>
        <p:txBody>
          <a:bodyPr/>
          <a:lstStyle/>
          <a:p>
            <a:pPr algn="ctr"/>
            <a:r>
              <a:rPr lang="cs-CZ" dirty="0" smtClean="0"/>
              <a:t>Cizí těleso v ráně</a:t>
            </a:r>
            <a:endParaRPr lang="cs-CZ" dirty="0"/>
          </a:p>
        </p:txBody>
      </p:sp>
      <p:pic>
        <p:nvPicPr>
          <p:cNvPr id="14338" name="Picture 2" descr="C:\Users\CCK\Desktop\ŠKOLENÍ\PP img\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636"/>
            <a:ext cx="4612391" cy="33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CK\Desktop\ŠKOLENÍ\PP img\rana_cizi_tel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43" y="2636243"/>
            <a:ext cx="4359854" cy="297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Alergická příhoda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Vyvolávající příčiny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2204169"/>
            <a:ext cx="7321720" cy="4414995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Kontakt s alergenem</a:t>
            </a:r>
          </a:p>
          <a:p>
            <a:pPr lvl="1"/>
            <a:r>
              <a:rPr lang="cs-CZ" sz="2000" dirty="0" smtClean="0"/>
              <a:t>Potraviny </a:t>
            </a:r>
          </a:p>
          <a:p>
            <a:pPr lvl="1"/>
            <a:r>
              <a:rPr lang="cs-CZ" sz="2000" dirty="0" smtClean="0"/>
              <a:t>Léky</a:t>
            </a:r>
          </a:p>
          <a:p>
            <a:pPr lvl="1"/>
            <a:r>
              <a:rPr lang="cs-CZ" sz="2000" dirty="0" smtClean="0"/>
              <a:t>Pyly</a:t>
            </a:r>
          </a:p>
          <a:p>
            <a:pPr lvl="1"/>
            <a:r>
              <a:rPr lang="cs-CZ" sz="2000" dirty="0" smtClean="0"/>
              <a:t>Prach</a:t>
            </a:r>
          </a:p>
          <a:p>
            <a:pPr lvl="1"/>
            <a:r>
              <a:rPr lang="cs-CZ" sz="2000" dirty="0" smtClean="0"/>
              <a:t>Roztoči</a:t>
            </a:r>
          </a:p>
          <a:p>
            <a:pPr lvl="1"/>
            <a:r>
              <a:rPr lang="cs-CZ" sz="2000" dirty="0" smtClean="0"/>
              <a:t>Srst</a:t>
            </a:r>
          </a:p>
          <a:p>
            <a:pPr lvl="1"/>
            <a:r>
              <a:rPr lang="cs-CZ" sz="2000" dirty="0" smtClean="0"/>
              <a:t>Hmyzí jed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Typické příznaky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842448"/>
            <a:ext cx="7321720" cy="4995080"/>
          </a:xfrm>
        </p:spPr>
        <p:txBody>
          <a:bodyPr>
            <a:normAutofit/>
          </a:bodyPr>
          <a:lstStyle/>
          <a:p>
            <a:r>
              <a:rPr lang="cs-CZ" b="1" dirty="0" smtClean="0"/>
              <a:t>Mírná příhoda </a:t>
            </a:r>
            <a:r>
              <a:rPr lang="cs-CZ" dirty="0" smtClean="0"/>
              <a:t>– pyl roztoči, prach, srst</a:t>
            </a:r>
          </a:p>
          <a:p>
            <a:pPr lvl="1"/>
            <a:r>
              <a:rPr lang="cs-CZ" dirty="0" smtClean="0"/>
              <a:t>Zarudnutí spojivek</a:t>
            </a:r>
          </a:p>
          <a:p>
            <a:pPr lvl="1"/>
            <a:r>
              <a:rPr lang="cs-CZ" dirty="0" smtClean="0"/>
              <a:t>Pálení očí</a:t>
            </a:r>
          </a:p>
          <a:p>
            <a:pPr lvl="1"/>
            <a:r>
              <a:rPr lang="cs-CZ" dirty="0" smtClean="0"/>
              <a:t>Slzení</a:t>
            </a:r>
          </a:p>
          <a:p>
            <a:pPr lvl="1"/>
            <a:r>
              <a:rPr lang="cs-CZ" dirty="0" smtClean="0"/>
              <a:t>Alergická rýma</a:t>
            </a:r>
          </a:p>
          <a:p>
            <a:pPr lvl="1"/>
            <a:r>
              <a:rPr lang="cs-CZ" dirty="0" smtClean="0"/>
              <a:t>Zarudnutí  a otok kolem míst bodnutí hmyzem </a:t>
            </a:r>
          </a:p>
          <a:p>
            <a:r>
              <a:rPr lang="cs-CZ" b="1" dirty="0" smtClean="0"/>
              <a:t>Závažná příhoda</a:t>
            </a:r>
          </a:p>
          <a:p>
            <a:pPr lvl="1"/>
            <a:r>
              <a:rPr lang="cs-CZ" dirty="0" smtClean="0"/>
              <a:t>Kožní projevy – kopřivka</a:t>
            </a:r>
          </a:p>
          <a:p>
            <a:pPr lvl="1"/>
            <a:r>
              <a:rPr lang="cs-CZ" dirty="0" smtClean="0"/>
              <a:t>Slizniční projevy – „knedlík v krku“</a:t>
            </a:r>
          </a:p>
          <a:p>
            <a:pPr lvl="1"/>
            <a:r>
              <a:rPr lang="cs-CZ" dirty="0" smtClean="0"/>
              <a:t>Nevolnost, zvracení</a:t>
            </a:r>
          </a:p>
          <a:p>
            <a:pPr lvl="1"/>
            <a:r>
              <a:rPr lang="cs-CZ" dirty="0" smtClean="0"/>
              <a:t>Pocit slabosti, motání hlavy, mdloba</a:t>
            </a:r>
          </a:p>
          <a:p>
            <a:pPr lvl="1"/>
            <a:r>
              <a:rPr lang="cs-CZ" dirty="0" smtClean="0"/>
              <a:t>Obtížné dýchání, dušnost při masivním otoku krku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501254"/>
            <a:ext cx="7321720" cy="526803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Mírná příhoda</a:t>
            </a:r>
          </a:p>
          <a:p>
            <a:pPr lvl="1"/>
            <a:r>
              <a:rPr lang="cs-CZ" sz="1800" dirty="0" smtClean="0"/>
              <a:t>Doporučíme užít léky</a:t>
            </a:r>
          </a:p>
          <a:p>
            <a:pPr lvl="1"/>
            <a:r>
              <a:rPr lang="cs-CZ" sz="1800" dirty="0" smtClean="0"/>
              <a:t>Na otok možno použít gel s antihistaminikem</a:t>
            </a:r>
          </a:p>
          <a:p>
            <a:r>
              <a:rPr lang="cs-CZ" sz="2000" b="1" dirty="0" smtClean="0"/>
              <a:t>Závažná příhoda</a:t>
            </a:r>
          </a:p>
          <a:p>
            <a:pPr lvl="1"/>
            <a:r>
              <a:rPr lang="cs-CZ" sz="1800" dirty="0" smtClean="0"/>
              <a:t>Přivoláme ZZS – pokud je alergie známa nečekáme na rozvoj příznaků</a:t>
            </a:r>
          </a:p>
          <a:p>
            <a:pPr lvl="1"/>
            <a:r>
              <a:rPr lang="cs-CZ" sz="1800" dirty="0" smtClean="0"/>
              <a:t>Podáme 1 tabletu antihistaminika</a:t>
            </a:r>
          </a:p>
          <a:p>
            <a:pPr lvl="1"/>
            <a:r>
              <a:rPr lang="cs-CZ" sz="1800" dirty="0" smtClean="0"/>
              <a:t>Při známkách anafylaxe (šoku) postiženého položíme a zvedneme nohy o 30 cm</a:t>
            </a:r>
          </a:p>
          <a:p>
            <a:pPr lvl="1"/>
            <a:r>
              <a:rPr lang="cs-CZ" sz="1800" dirty="0" smtClean="0"/>
              <a:t>Má- li postižený pro tento případ předepsaný </a:t>
            </a:r>
            <a:r>
              <a:rPr lang="cs-CZ" sz="1800" dirty="0" err="1" smtClean="0"/>
              <a:t>autoinjektor</a:t>
            </a:r>
            <a:r>
              <a:rPr lang="cs-CZ" sz="1800" dirty="0" smtClean="0"/>
              <a:t>, pomůžeme při jeho aplikaci</a:t>
            </a:r>
          </a:p>
          <a:p>
            <a:pPr lvl="2"/>
            <a:r>
              <a:rPr lang="cs-CZ" sz="1600" dirty="0" smtClean="0"/>
              <a:t>Přiložíme k zevní straně stehna</a:t>
            </a:r>
          </a:p>
          <a:p>
            <a:pPr lvl="2"/>
            <a:r>
              <a:rPr lang="cs-CZ" sz="1600" dirty="0" smtClean="0"/>
              <a:t>Přitlačíme silně</a:t>
            </a:r>
          </a:p>
          <a:p>
            <a:pPr lvl="2"/>
            <a:r>
              <a:rPr lang="cs-CZ" sz="1600" dirty="0" smtClean="0"/>
              <a:t>Vyčkáme 10 vteřin</a:t>
            </a:r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krvácení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828800"/>
            <a:ext cx="7321720" cy="5297488"/>
          </a:xfrm>
        </p:spPr>
        <p:txBody>
          <a:bodyPr>
            <a:noAutofit/>
          </a:bodyPr>
          <a:lstStyle/>
          <a:p>
            <a:r>
              <a:rPr lang="cs-CZ" sz="2800" dirty="0" smtClean="0"/>
              <a:t>Tepenné</a:t>
            </a:r>
          </a:p>
          <a:p>
            <a:pPr lvl="1"/>
            <a:r>
              <a:rPr lang="cs-CZ" sz="2400" dirty="0" smtClean="0"/>
              <a:t>Světle červená krev (okysličená)</a:t>
            </a:r>
          </a:p>
          <a:p>
            <a:pPr lvl="1"/>
            <a:r>
              <a:rPr lang="cs-CZ" sz="2400" dirty="0" smtClean="0"/>
              <a:t>Krev vystřikuje</a:t>
            </a:r>
          </a:p>
          <a:p>
            <a:pPr lvl="1"/>
            <a:endParaRPr lang="cs-CZ" sz="2400" dirty="0" smtClean="0"/>
          </a:p>
          <a:p>
            <a:r>
              <a:rPr lang="cs-CZ" sz="2800" dirty="0" smtClean="0"/>
              <a:t>Žilní</a:t>
            </a:r>
          </a:p>
          <a:p>
            <a:pPr lvl="1"/>
            <a:r>
              <a:rPr lang="cs-CZ" sz="2400" dirty="0" smtClean="0"/>
              <a:t>Sytě červená krev</a:t>
            </a:r>
          </a:p>
          <a:p>
            <a:pPr lvl="1"/>
            <a:r>
              <a:rPr lang="cs-CZ" sz="2400" dirty="0" smtClean="0"/>
              <a:t>Krev vytéká</a:t>
            </a:r>
          </a:p>
          <a:p>
            <a:pPr lvl="1"/>
            <a:endParaRPr lang="cs-CZ" sz="2400" dirty="0" smtClean="0"/>
          </a:p>
          <a:p>
            <a:r>
              <a:rPr lang="cs-CZ" sz="2800" dirty="0" smtClean="0"/>
              <a:t>Vlásečnicové</a:t>
            </a:r>
          </a:p>
          <a:p>
            <a:pPr lvl="1"/>
            <a:r>
              <a:rPr lang="cs-CZ" sz="2400" dirty="0" smtClean="0"/>
              <a:t>odřeniny</a:t>
            </a:r>
          </a:p>
          <a:p>
            <a:pPr lvl="1"/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opáleniny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570145"/>
            <a:ext cx="8480134" cy="6157071"/>
          </a:xfrm>
        </p:spPr>
        <p:txBody>
          <a:bodyPr>
            <a:normAutofit/>
          </a:bodyPr>
          <a:lstStyle/>
          <a:p>
            <a:r>
              <a:rPr lang="cs-CZ" b="1" dirty="0" smtClean="0"/>
              <a:t>Vyvolávající příčiny</a:t>
            </a:r>
          </a:p>
          <a:p>
            <a:pPr lvl="1"/>
            <a:r>
              <a:rPr lang="cs-CZ" dirty="0" smtClean="0"/>
              <a:t>Pád do ohniště, vznícení oděvu, kontakt s horkým tělesem …</a:t>
            </a:r>
          </a:p>
          <a:p>
            <a:pPr lvl="1"/>
            <a:r>
              <a:rPr lang="cs-CZ" dirty="0" smtClean="0"/>
              <a:t>Opaření</a:t>
            </a:r>
          </a:p>
          <a:p>
            <a:pPr lvl="1"/>
            <a:r>
              <a:rPr lang="cs-CZ" dirty="0" smtClean="0"/>
              <a:t>Výboj el. proudu</a:t>
            </a:r>
          </a:p>
          <a:p>
            <a:r>
              <a:rPr lang="cs-CZ" b="1" dirty="0" smtClean="0"/>
              <a:t>Typické příznaky</a:t>
            </a:r>
          </a:p>
          <a:p>
            <a:pPr lvl="1"/>
            <a:r>
              <a:rPr lang="cs-CZ" dirty="0" smtClean="0"/>
              <a:t>Bolest</a:t>
            </a:r>
          </a:p>
          <a:p>
            <a:pPr lvl="1"/>
            <a:r>
              <a:rPr lang="cs-CZ" dirty="0" smtClean="0"/>
              <a:t>Viditelné poškození kůže</a:t>
            </a:r>
          </a:p>
          <a:p>
            <a:r>
              <a:rPr lang="cs-CZ" b="1" dirty="0" smtClean="0"/>
              <a:t>Čím je postižený ohrožen</a:t>
            </a:r>
          </a:p>
          <a:p>
            <a:pPr lvl="1"/>
            <a:r>
              <a:rPr lang="cs-CZ" dirty="0" smtClean="0"/>
              <a:t>Infekcí</a:t>
            </a:r>
          </a:p>
          <a:p>
            <a:pPr lvl="1"/>
            <a:r>
              <a:rPr lang="cs-CZ" dirty="0" smtClean="0"/>
              <a:t>Rozvojem nemoci z popálenin nad 10%</a:t>
            </a:r>
          </a:p>
          <a:p>
            <a:pPr lvl="1"/>
            <a:r>
              <a:rPr lang="cs-CZ" dirty="0" smtClean="0"/>
              <a:t>Popálením nebo podrážděním dýchacích cest</a:t>
            </a:r>
          </a:p>
          <a:p>
            <a:r>
              <a:rPr lang="cs-CZ" b="1" dirty="0" smtClean="0"/>
              <a:t>Čeho potřebujeme docílit</a:t>
            </a:r>
          </a:p>
          <a:p>
            <a:pPr lvl="1"/>
            <a:r>
              <a:rPr lang="cs-CZ" dirty="0" smtClean="0"/>
              <a:t>Zabránit dalšímu působení tepla</a:t>
            </a:r>
          </a:p>
          <a:p>
            <a:pPr lvl="1"/>
            <a:r>
              <a:rPr lang="cs-CZ" dirty="0" smtClean="0"/>
              <a:t>Zmírnit bolest</a:t>
            </a:r>
          </a:p>
          <a:p>
            <a:pPr lvl="1"/>
            <a:r>
              <a:rPr lang="cs-CZ" dirty="0" smtClean="0"/>
              <a:t>Snížit riziko infekce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815152"/>
            <a:ext cx="7321720" cy="5104263"/>
          </a:xfrm>
        </p:spPr>
        <p:txBody>
          <a:bodyPr/>
          <a:lstStyle/>
          <a:p>
            <a:r>
              <a:rPr lang="cs-CZ" dirty="0" smtClean="0"/>
              <a:t>Přerušení působení tepla</a:t>
            </a:r>
          </a:p>
          <a:p>
            <a:r>
              <a:rPr lang="cs-CZ" dirty="0" smtClean="0"/>
              <a:t>Chlazení popálených ploch</a:t>
            </a:r>
          </a:p>
          <a:p>
            <a:r>
              <a:rPr lang="cs-CZ" dirty="0" smtClean="0"/>
              <a:t>Sejmutí prstýnků, náramků, hodinek …</a:t>
            </a:r>
          </a:p>
          <a:p>
            <a:r>
              <a:rPr lang="cs-CZ" dirty="0" smtClean="0"/>
              <a:t>Sterilně překryjeme popálené plochy</a:t>
            </a:r>
          </a:p>
          <a:p>
            <a:endParaRPr lang="cs-CZ" dirty="0" smtClean="0"/>
          </a:p>
          <a:p>
            <a:r>
              <a:rPr lang="cs-CZ" b="1" dirty="0" smtClean="0"/>
              <a:t>Nevhodné postupy</a:t>
            </a:r>
          </a:p>
          <a:p>
            <a:pPr lvl="1"/>
            <a:r>
              <a:rPr lang="cs-CZ" dirty="0" smtClean="0"/>
              <a:t>Intenzivní celkové chlazení</a:t>
            </a:r>
          </a:p>
          <a:p>
            <a:pPr lvl="1"/>
            <a:r>
              <a:rPr lang="cs-CZ" dirty="0" smtClean="0"/>
              <a:t>Přikládání ledových obkladů</a:t>
            </a:r>
          </a:p>
          <a:p>
            <a:pPr lvl="1"/>
            <a:r>
              <a:rPr lang="cs-CZ" dirty="0" smtClean="0"/>
              <a:t>Strhávání puchýřů nebo přiškvařeného oděvu</a:t>
            </a:r>
          </a:p>
          <a:p>
            <a:pPr lvl="1"/>
            <a:r>
              <a:rPr lang="cs-CZ" dirty="0" smtClean="0"/>
              <a:t>Používaní mastí, zásypů, dezinfekcí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19192" y="570144"/>
            <a:ext cx="4153535" cy="684124"/>
          </a:xfrm>
        </p:spPr>
        <p:txBody>
          <a:bodyPr/>
          <a:lstStyle/>
          <a:p>
            <a:pPr algn="ctr"/>
            <a:r>
              <a:rPr lang="cs-CZ" dirty="0" smtClean="0"/>
              <a:t>Chlazení popáleniny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932323" y="570144"/>
            <a:ext cx="4153535" cy="684124"/>
          </a:xfrm>
        </p:spPr>
        <p:txBody>
          <a:bodyPr/>
          <a:lstStyle/>
          <a:p>
            <a:pPr algn="ctr"/>
            <a:r>
              <a:rPr lang="cs-CZ" dirty="0" smtClean="0"/>
              <a:t>Sterilní krytí popáleniny</a:t>
            </a:r>
            <a:endParaRPr lang="cs-CZ" dirty="0"/>
          </a:p>
        </p:txBody>
      </p:sp>
      <p:pic>
        <p:nvPicPr>
          <p:cNvPr id="15362" name="Picture 2" descr="C:\Users\CCK\Desktop\ŠKOLENÍ\PP img\popale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" y="2291119"/>
            <a:ext cx="3342298" cy="36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CCK\Desktop\ŠKOLENÍ\PP img\popalen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48" y="2428720"/>
            <a:ext cx="3972428" cy="33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Úpal a úžeh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941696"/>
            <a:ext cx="8480134" cy="5785520"/>
          </a:xfrm>
        </p:spPr>
        <p:txBody>
          <a:bodyPr/>
          <a:lstStyle/>
          <a:p>
            <a:r>
              <a:rPr lang="cs-CZ" b="1" dirty="0" smtClean="0"/>
              <a:t>Vyvolávající příčiny</a:t>
            </a:r>
          </a:p>
          <a:p>
            <a:pPr lvl="1"/>
            <a:r>
              <a:rPr lang="cs-CZ" dirty="0" smtClean="0"/>
              <a:t>Pobyt v horkém a vlhkém prostředí</a:t>
            </a:r>
          </a:p>
          <a:p>
            <a:pPr lvl="1"/>
            <a:r>
              <a:rPr lang="cs-CZ" dirty="0" smtClean="0"/>
              <a:t>Vlhký neprodyšný oděv</a:t>
            </a:r>
          </a:p>
          <a:p>
            <a:pPr lvl="1"/>
            <a:r>
              <a:rPr lang="cs-CZ" dirty="0" smtClean="0"/>
              <a:t>Nedostatečný pitný režim</a:t>
            </a:r>
          </a:p>
          <a:p>
            <a:pPr lvl="1"/>
            <a:r>
              <a:rPr lang="cs-CZ" dirty="0" smtClean="0"/>
              <a:t>Dlouhodobý pobyt na přímém slunci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Typické příznaky</a:t>
            </a:r>
          </a:p>
          <a:p>
            <a:pPr lvl="1"/>
            <a:r>
              <a:rPr lang="cs-CZ" dirty="0" smtClean="0"/>
              <a:t>Žízeň</a:t>
            </a:r>
          </a:p>
          <a:p>
            <a:pPr lvl="1"/>
            <a:r>
              <a:rPr lang="cs-CZ" dirty="0" smtClean="0"/>
              <a:t>Bolest hlavy</a:t>
            </a:r>
          </a:p>
          <a:p>
            <a:pPr lvl="1"/>
            <a:r>
              <a:rPr lang="cs-CZ" dirty="0" smtClean="0"/>
              <a:t>Nevolnost, zvracení</a:t>
            </a:r>
          </a:p>
          <a:p>
            <a:pPr lvl="1"/>
            <a:r>
              <a:rPr lang="cs-CZ" dirty="0" smtClean="0"/>
              <a:t>Suchá zarudlá kůže</a:t>
            </a:r>
          </a:p>
          <a:p>
            <a:pPr lvl="1"/>
            <a:r>
              <a:rPr lang="cs-CZ" dirty="0" smtClean="0"/>
              <a:t>Křeče v případě těžkého stavu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Čím je postižený ohrožen</a:t>
            </a:r>
          </a:p>
          <a:p>
            <a:pPr lvl="1"/>
            <a:r>
              <a:rPr lang="cs-CZ" dirty="0" smtClean="0"/>
              <a:t>Dehydratací</a:t>
            </a:r>
          </a:p>
          <a:p>
            <a:pPr lvl="1"/>
            <a:r>
              <a:rPr lang="cs-CZ" dirty="0" smtClean="0"/>
              <a:t>Mdlobou</a:t>
            </a:r>
          </a:p>
          <a:p>
            <a:pPr lvl="1"/>
            <a:r>
              <a:rPr lang="cs-CZ" dirty="0" smtClean="0"/>
              <a:t>Poruchou vědomí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Čeho potřebujeme docílit</a:t>
            </a:r>
          </a:p>
          <a:p>
            <a:pPr lvl="1"/>
            <a:r>
              <a:rPr lang="cs-CZ" dirty="0" smtClean="0"/>
              <a:t>Přemístit postiženého z horkého prostředí nebo přímého slunce</a:t>
            </a:r>
          </a:p>
          <a:p>
            <a:pPr lvl="1"/>
            <a:r>
              <a:rPr lang="cs-CZ" dirty="0" smtClean="0"/>
              <a:t>Ochlazení postiženého při přehřátí</a:t>
            </a:r>
          </a:p>
          <a:p>
            <a:pPr lvl="1"/>
            <a:r>
              <a:rPr lang="cs-CZ" dirty="0" err="1" smtClean="0"/>
              <a:t>Rehydratace</a:t>
            </a:r>
            <a:endParaRPr lang="cs-CZ" dirty="0" smtClean="0"/>
          </a:p>
          <a:p>
            <a:pPr lvl="1"/>
            <a:r>
              <a:rPr lang="cs-CZ" dirty="0" smtClean="0"/>
              <a:t>Zmírnění potíží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1662801"/>
            <a:ext cx="8270677" cy="5064415"/>
          </a:xfrm>
        </p:spPr>
        <p:txBody>
          <a:bodyPr/>
          <a:lstStyle/>
          <a:p>
            <a:r>
              <a:rPr lang="cs-CZ" dirty="0" smtClean="0"/>
              <a:t>Přemístíme postiženého z dosahu horka nebo slunce</a:t>
            </a:r>
          </a:p>
          <a:p>
            <a:r>
              <a:rPr lang="cs-CZ" dirty="0" smtClean="0"/>
              <a:t>Při zvýšení tělesné teploty zajistíme chlazení</a:t>
            </a:r>
          </a:p>
          <a:p>
            <a:r>
              <a:rPr lang="cs-CZ" dirty="0" smtClean="0"/>
              <a:t>Podáme tekutiny</a:t>
            </a:r>
            <a:endParaRPr lang="cs-CZ" dirty="0"/>
          </a:p>
        </p:txBody>
      </p:sp>
      <p:pic>
        <p:nvPicPr>
          <p:cNvPr id="16386" name="Picture 2" descr="C:\Users\CCK\Desktop\ŠKOLENÍ\PP img\uz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8" y="3597606"/>
            <a:ext cx="6705270" cy="35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Přisáté klíště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944270"/>
            <a:ext cx="8480134" cy="578294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Vyvolávající příčiny</a:t>
            </a:r>
          </a:p>
          <a:p>
            <a:pPr lvl="1"/>
            <a:r>
              <a:rPr lang="cs-CZ" sz="2000" dirty="0" smtClean="0"/>
              <a:t>Přisátí klíštěte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Typické příznaky</a:t>
            </a:r>
          </a:p>
          <a:p>
            <a:pPr lvl="1"/>
            <a:r>
              <a:rPr lang="cs-CZ" sz="2000" dirty="0" smtClean="0"/>
              <a:t>Klíště přisáté na kůži</a:t>
            </a:r>
          </a:p>
          <a:p>
            <a:pPr lvl="1"/>
            <a:endParaRPr lang="cs-CZ" sz="2000" b="1" dirty="0" smtClean="0"/>
          </a:p>
          <a:p>
            <a:r>
              <a:rPr lang="cs-CZ" sz="2400" b="1" dirty="0" smtClean="0"/>
              <a:t>Čím je postižený ohrožen</a:t>
            </a:r>
          </a:p>
          <a:p>
            <a:pPr lvl="1"/>
            <a:r>
              <a:rPr lang="cs-CZ" sz="2000" dirty="0" smtClean="0"/>
              <a:t>Závažným onemocněním (borelióza, encefalitida)</a:t>
            </a:r>
          </a:p>
          <a:p>
            <a:pPr lvl="1"/>
            <a:endParaRPr lang="cs-CZ" sz="2000" b="1" dirty="0" smtClean="0"/>
          </a:p>
          <a:p>
            <a:r>
              <a:rPr lang="cs-CZ" sz="2400" b="1" dirty="0" smtClean="0"/>
              <a:t>Čeho potřebujeme docílit</a:t>
            </a:r>
          </a:p>
          <a:p>
            <a:pPr lvl="1"/>
            <a:r>
              <a:rPr lang="cs-CZ" sz="2000" dirty="0" smtClean="0"/>
              <a:t>Správně a co nejdříve klíště odstranit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krvácení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Vnější</a:t>
            </a:r>
          </a:p>
          <a:p>
            <a:endParaRPr lang="cs-CZ" sz="3600" dirty="0" smtClean="0"/>
          </a:p>
          <a:p>
            <a:r>
              <a:rPr lang="cs-CZ" sz="3600" dirty="0" smtClean="0"/>
              <a:t>Vnitřní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910687"/>
            <a:ext cx="7321720" cy="47903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Uchopíme klíště do pinzety a klíště bez další manipulace vytáhneme</a:t>
            </a:r>
          </a:p>
          <a:p>
            <a:r>
              <a:rPr lang="cs-CZ" sz="2400" dirty="0" smtClean="0"/>
              <a:t>Ranku po přisátí a její okolí dezinfikujeme</a:t>
            </a:r>
          </a:p>
          <a:p>
            <a:r>
              <a:rPr lang="cs-CZ" sz="2400" dirty="0" smtClean="0"/>
              <a:t>Doporučíme postiženému pro případ že v místě přisátí přetrvá nebo se rozšiřuje zčervenání odborné vyšetření</a:t>
            </a:r>
          </a:p>
          <a:p>
            <a:endParaRPr lang="cs-CZ" sz="2400" dirty="0" smtClean="0"/>
          </a:p>
          <a:p>
            <a:r>
              <a:rPr lang="cs-CZ" sz="2400" b="1" dirty="0" smtClean="0"/>
              <a:t>Nevhodné postupy</a:t>
            </a:r>
          </a:p>
          <a:p>
            <a:pPr lvl="1"/>
            <a:r>
              <a:rPr lang="cs-CZ" sz="2000" dirty="0" smtClean="0"/>
              <a:t>Kroucení nebo kývání přisátým klíštětem</a:t>
            </a:r>
          </a:p>
          <a:p>
            <a:pPr lvl="1"/>
            <a:r>
              <a:rPr lang="cs-CZ" sz="2000" dirty="0" smtClean="0"/>
              <a:t>„dušení“ klíštěte mastí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Improvizovaný transport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Doprovod</a:t>
            </a:r>
            <a:endParaRPr lang="cs-CZ" dirty="0"/>
          </a:p>
        </p:txBody>
      </p:sp>
      <p:pic>
        <p:nvPicPr>
          <p:cNvPr id="21506" name="Picture 2" descr="C:\Users\CCK\Desktop\ŠKOLENÍ\PP img\transport_dopro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5" y="338382"/>
            <a:ext cx="5251001" cy="67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CK\Desktop\ŠKOLENÍ\PP img\transport_raut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59" y="526534"/>
            <a:ext cx="5478696" cy="65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Rautekův</a:t>
            </a:r>
            <a:r>
              <a:rPr lang="cs-CZ" dirty="0" smtClean="0"/>
              <a:t> manévr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Šátkový závěs</a:t>
            </a:r>
            <a:endParaRPr lang="cs-CZ" dirty="0"/>
          </a:p>
        </p:txBody>
      </p:sp>
      <p:pic>
        <p:nvPicPr>
          <p:cNvPr id="20482" name="Picture 2" descr="C:\Users\CCK\Desktop\ŠKOLENÍ\PP img\transport_sat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46" y="644970"/>
            <a:ext cx="4077821" cy="61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Nesení</a:t>
            </a:r>
            <a:endParaRPr lang="cs-CZ" dirty="0"/>
          </a:p>
        </p:txBody>
      </p:sp>
      <p:pic>
        <p:nvPicPr>
          <p:cNvPr id="22530" name="Picture 2" descr="C:\Users\CCK\Desktop\ŠKOLENÍ\PP img\transport_nes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14" y="420495"/>
            <a:ext cx="6374691" cy="65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Nosítka</a:t>
            </a:r>
            <a:endParaRPr lang="cs-CZ" dirty="0"/>
          </a:p>
        </p:txBody>
      </p:sp>
      <p:pic>
        <p:nvPicPr>
          <p:cNvPr id="23554" name="Picture 2" descr="C:\Users\CCK\Desktop\ŠKOLENÍ\PP img\transport_nosi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8" y="1767345"/>
            <a:ext cx="8340702" cy="49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9192" y="869445"/>
            <a:ext cx="8480134" cy="585777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Vyvolávající příčiny</a:t>
            </a:r>
          </a:p>
          <a:p>
            <a:pPr lvl="1"/>
            <a:r>
              <a:rPr lang="cs-CZ" sz="1800" dirty="0" smtClean="0"/>
              <a:t>Všechny druhy ran (zejména řezné)</a:t>
            </a:r>
          </a:p>
          <a:p>
            <a:pPr lvl="1"/>
            <a:r>
              <a:rPr lang="cs-CZ" sz="1800" dirty="0" smtClean="0"/>
              <a:t>amputace</a:t>
            </a:r>
          </a:p>
          <a:p>
            <a:r>
              <a:rPr lang="cs-CZ" sz="2000" b="1" dirty="0" smtClean="0"/>
              <a:t>Typické příznaky</a:t>
            </a:r>
          </a:p>
          <a:p>
            <a:pPr lvl="1"/>
            <a:r>
              <a:rPr lang="cs-CZ" sz="1800" dirty="0" smtClean="0"/>
              <a:t>Krev stříká nebo intenzivně vytéká z rány (nerozlišujeme druh krvácení)</a:t>
            </a:r>
          </a:p>
          <a:p>
            <a:pPr lvl="1"/>
            <a:r>
              <a:rPr lang="cs-CZ" sz="1800" dirty="0" smtClean="0"/>
              <a:t>Postižený je bledý</a:t>
            </a:r>
          </a:p>
          <a:p>
            <a:pPr lvl="1"/>
            <a:r>
              <a:rPr lang="cs-CZ" sz="1800" dirty="0" smtClean="0"/>
              <a:t>Oděv je nasáklý krví, krvavá kaluž na zemi</a:t>
            </a:r>
          </a:p>
          <a:p>
            <a:r>
              <a:rPr lang="cs-CZ" sz="2000" b="1" dirty="0" smtClean="0"/>
              <a:t>Čím je postižený ohrožen</a:t>
            </a:r>
          </a:p>
          <a:p>
            <a:pPr lvl="1"/>
            <a:r>
              <a:rPr lang="cs-CZ" sz="1800" dirty="0" smtClean="0"/>
              <a:t>Velkou krevní ztrátou z rozvojem šoku</a:t>
            </a:r>
          </a:p>
          <a:p>
            <a:pPr lvl="1"/>
            <a:r>
              <a:rPr lang="cs-CZ" sz="1800" dirty="0" smtClean="0"/>
              <a:t>Zástavou oběhu v důsledku krvácení</a:t>
            </a:r>
          </a:p>
          <a:p>
            <a:r>
              <a:rPr lang="cs-CZ" sz="2000" b="1" dirty="0" smtClean="0"/>
              <a:t>Čeho potřebujeme docílit</a:t>
            </a:r>
          </a:p>
          <a:p>
            <a:pPr lvl="1"/>
            <a:r>
              <a:rPr lang="cs-CZ" sz="1800" dirty="0" smtClean="0"/>
              <a:t>Zastavit nebo alespoň výrazně omezit krvácení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6880" y="1678675"/>
            <a:ext cx="7321720" cy="518614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Zachránce se ujistí že nehrozí žádné nebezpečí</a:t>
            </a:r>
          </a:p>
          <a:p>
            <a:endParaRPr lang="cs-CZ" sz="2400" dirty="0" smtClean="0"/>
          </a:p>
          <a:p>
            <a:r>
              <a:rPr lang="cs-CZ" sz="2400" dirty="0" smtClean="0"/>
              <a:t>Zachránce postiženého posadí nebo položí</a:t>
            </a:r>
          </a:p>
          <a:p>
            <a:endParaRPr lang="cs-CZ" sz="2400" dirty="0" smtClean="0"/>
          </a:p>
          <a:p>
            <a:r>
              <a:rPr lang="cs-CZ" sz="2400" dirty="0" smtClean="0"/>
              <a:t>Stlačení krvácející cévy přímo v ráně</a:t>
            </a:r>
          </a:p>
          <a:p>
            <a:endParaRPr lang="cs-CZ" sz="2400" dirty="0" smtClean="0"/>
          </a:p>
          <a:p>
            <a:r>
              <a:rPr lang="cs-CZ" sz="2400" dirty="0" smtClean="0"/>
              <a:t>Vytvoření tlakového obvazu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Protišoková</a:t>
            </a:r>
            <a:r>
              <a:rPr lang="cs-CZ" sz="2400" dirty="0" smtClean="0"/>
              <a:t> opatření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Tlak prsty přímo v ráně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Ochranné pomůcky !!!</a:t>
            </a:r>
          </a:p>
          <a:p>
            <a:r>
              <a:rPr lang="cs-CZ" dirty="0" smtClean="0"/>
              <a:t>Použijeme šátek a omotáme prsty a vytvoříme tlak v ráně přímo na tepnu</a:t>
            </a:r>
          </a:p>
          <a:p>
            <a:r>
              <a:rPr lang="cs-CZ" dirty="0" smtClean="0"/>
              <a:t>Nejjednodušší funkční zastavení krvácení</a:t>
            </a:r>
            <a:endParaRPr lang="cs-CZ" dirty="0"/>
          </a:p>
        </p:txBody>
      </p:sp>
      <p:pic>
        <p:nvPicPr>
          <p:cNvPr id="6146" name="Picture 2" descr="C:\Users\CCK\Desktop\ŠKOLENÍ\PP img\krvac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2" y="3997739"/>
            <a:ext cx="6285259" cy="30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8" y="6188442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1133</TotalTime>
  <Words>1454</Words>
  <Application>Microsoft Office PowerPoint</Application>
  <PresentationFormat>Vlastní</PresentationFormat>
  <Paragraphs>467</Paragraphs>
  <Slides>67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69" baseType="lpstr">
      <vt:lpstr>Facet</vt:lpstr>
      <vt:lpstr>Vlastní návrh</vt:lpstr>
      <vt:lpstr>První pomoc  4.11.2017  Jiří Kučera</vt:lpstr>
      <vt:lpstr>Definice první pomoci</vt:lpstr>
      <vt:lpstr>Rozdělení první pomoci</vt:lpstr>
      <vt:lpstr>Krvácení</vt:lpstr>
      <vt:lpstr>Druhy krvácení</vt:lpstr>
      <vt:lpstr>Druhy krvácení</vt:lpstr>
      <vt:lpstr>Prezentace aplikace PowerPoint</vt:lpstr>
      <vt:lpstr>První pomoc</vt:lpstr>
      <vt:lpstr>Tlak prsty přímo v ráně</vt:lpstr>
      <vt:lpstr>Tlakový obvaz</vt:lpstr>
      <vt:lpstr>Zaškrcení</vt:lpstr>
      <vt:lpstr>Nevhodné postupy</vt:lpstr>
      <vt:lpstr>Krvácení z nosu</vt:lpstr>
      <vt:lpstr>Šok </vt:lpstr>
      <vt:lpstr>Příčiny šoku</vt:lpstr>
      <vt:lpstr>Příznaky šoku</vt:lpstr>
      <vt:lpstr>První pomoc </vt:lpstr>
      <vt:lpstr>Nedoporučené postupy</vt:lpstr>
      <vt:lpstr>Uzávěr dýchacích cest </vt:lpstr>
      <vt:lpstr>Prezentace aplikace PowerPoint</vt:lpstr>
      <vt:lpstr>Prezentace aplikace PowerPoint</vt:lpstr>
      <vt:lpstr>První pomoc &gt;1 rok</vt:lpstr>
      <vt:lpstr>První pomoc &lt;1 rok</vt:lpstr>
      <vt:lpstr>Prezentace aplikace PowerPoint</vt:lpstr>
      <vt:lpstr>Gordonův úder</vt:lpstr>
      <vt:lpstr>Mozkolebeční poranění</vt:lpstr>
      <vt:lpstr>Prezentace aplikace PowerPoint</vt:lpstr>
      <vt:lpstr>Prezentace aplikace PowerPoint</vt:lpstr>
      <vt:lpstr>První pomoc</vt:lpstr>
      <vt:lpstr>Úrazové amputace</vt:lpstr>
      <vt:lpstr>Prezentace aplikace PowerPoint</vt:lpstr>
      <vt:lpstr>Prezentace aplikace PowerPoint</vt:lpstr>
      <vt:lpstr>První pomoc</vt:lpstr>
      <vt:lpstr>Poranění končetin</vt:lpstr>
      <vt:lpstr>Prezentace aplikace PowerPoint</vt:lpstr>
      <vt:lpstr>Prezentace aplikace PowerPoint</vt:lpstr>
      <vt:lpstr>První pomoc</vt:lpstr>
      <vt:lpstr>Nevhodné postupy</vt:lpstr>
      <vt:lpstr>Fixace ???</vt:lpstr>
      <vt:lpstr>Ošetření ran</vt:lpstr>
      <vt:lpstr>Prezentace aplikace PowerPoint</vt:lpstr>
      <vt:lpstr>Prezentace aplikace PowerPoint</vt:lpstr>
      <vt:lpstr>První pomoc</vt:lpstr>
      <vt:lpstr>Nevhodné postupy</vt:lpstr>
      <vt:lpstr>Prezentace aplikace PowerPoint</vt:lpstr>
      <vt:lpstr>Alergická příhoda</vt:lpstr>
      <vt:lpstr>Vyvolávající příčiny</vt:lpstr>
      <vt:lpstr>Typické příznaky</vt:lpstr>
      <vt:lpstr>První pomoc</vt:lpstr>
      <vt:lpstr>Popáleniny</vt:lpstr>
      <vt:lpstr>Prezentace aplikace PowerPoint</vt:lpstr>
      <vt:lpstr>První pomoc</vt:lpstr>
      <vt:lpstr>Prezentace aplikace PowerPoint</vt:lpstr>
      <vt:lpstr>Úpal a úžeh</vt:lpstr>
      <vt:lpstr>Prezentace aplikace PowerPoint</vt:lpstr>
      <vt:lpstr>Prezentace aplikace PowerPoint</vt:lpstr>
      <vt:lpstr>První pomoc</vt:lpstr>
      <vt:lpstr>Přisáté klíště</vt:lpstr>
      <vt:lpstr>Prezentace aplikace PowerPoint</vt:lpstr>
      <vt:lpstr>První pomoc</vt:lpstr>
      <vt:lpstr>Improvizovaný transport</vt:lpstr>
      <vt:lpstr>Doprovod</vt:lpstr>
      <vt:lpstr>Rautekův manévr</vt:lpstr>
      <vt:lpstr>Šátkový závěs</vt:lpstr>
      <vt:lpstr>Nesení</vt:lpstr>
      <vt:lpstr>Nosítka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mimořádných události v rámci Českého červeného kříže.</dc:title>
  <dc:creator>Jiří Kučera</dc:creator>
  <cp:lastModifiedBy>Juras</cp:lastModifiedBy>
  <cp:revision>67</cp:revision>
  <dcterms:created xsi:type="dcterms:W3CDTF">2015-03-15T15:16:19Z</dcterms:created>
  <dcterms:modified xsi:type="dcterms:W3CDTF">2017-11-03T18:22:46Z</dcterms:modified>
</cp:coreProperties>
</file>